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8" r:id="rId3"/>
    <p:sldId id="275" r:id="rId4"/>
    <p:sldId id="266" r:id="rId5"/>
    <p:sldId id="277" r:id="rId6"/>
    <p:sldId id="276" r:id="rId7"/>
    <p:sldId id="257" r:id="rId8"/>
    <p:sldId id="263" r:id="rId9"/>
    <p:sldId id="259" r:id="rId10"/>
    <p:sldId id="281" r:id="rId11"/>
    <p:sldId id="280" r:id="rId12"/>
    <p:sldId id="261" r:id="rId13"/>
    <p:sldId id="262" r:id="rId14"/>
    <p:sldId id="267" r:id="rId15"/>
    <p:sldId id="272" r:id="rId16"/>
    <p:sldId id="271" r:id="rId17"/>
    <p:sldId id="260" r:id="rId18"/>
    <p:sldId id="273" r:id="rId19"/>
    <p:sldId id="265" r:id="rId20"/>
    <p:sldId id="264" r:id="rId21"/>
    <p:sldId id="270" r:id="rId22"/>
    <p:sldId id="274" r:id="rId23"/>
    <p:sldId id="269"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08" autoAdjust="0"/>
    <p:restoredTop sz="94660"/>
  </p:normalViewPr>
  <p:slideViewPr>
    <p:cSldViewPr snapToGrid="0" snapToObjects="1">
      <p:cViewPr varScale="1">
        <p:scale>
          <a:sx n="109" d="100"/>
          <a:sy n="109" d="100"/>
        </p:scale>
        <p:origin x="-72" y="-4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Mvn-fs01\data\Data%20PM-AthruL\CWPPRA\CWPPRA_Data\Excel\Meetings\Task%20Force\2010_(3)%20July%2016%20Vision%20Retreat\Col%20Rowan-constr-commitments-compared-to-funding-for%2016%20July%2010%20TF_(1)%20prepared%2015%20July%202010_wo%20stripe%20bar.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200" b="0" i="0" u="none" strike="noStrike" baseline="0">
                <a:solidFill>
                  <a:srgbClr val="000000"/>
                </a:solidFill>
                <a:latin typeface="Arial"/>
                <a:ea typeface="Arial"/>
                <a:cs typeface="Arial"/>
              </a:defRPr>
            </a:pPr>
            <a:r>
              <a:rPr lang="en-US" sz="1200" b="1" i="0" u="none" strike="noStrike" baseline="0" dirty="0" smtClean="0">
                <a:solidFill>
                  <a:srgbClr val="000000"/>
                </a:solidFill>
                <a:latin typeface="Arial"/>
                <a:cs typeface="Arial"/>
              </a:rPr>
              <a:t>CWPPRA, Program Commitments and Capacity</a:t>
            </a:r>
          </a:p>
          <a:p>
            <a:pPr algn="l">
              <a:defRPr sz="1200" b="0" i="0" u="none" strike="noStrike" baseline="0">
                <a:solidFill>
                  <a:srgbClr val="000000"/>
                </a:solidFill>
                <a:latin typeface="Arial"/>
                <a:ea typeface="Arial"/>
                <a:cs typeface="Arial"/>
              </a:defRPr>
            </a:pPr>
            <a:r>
              <a:rPr lang="en-US" sz="1200" b="1" i="0" u="none" strike="noStrike" baseline="0" dirty="0" smtClean="0">
                <a:solidFill>
                  <a:srgbClr val="000000"/>
                </a:solidFill>
                <a:latin typeface="Arial"/>
                <a:cs typeface="Arial"/>
              </a:rPr>
              <a:t>Task Force Meeting, 8 June 2011</a:t>
            </a:r>
            <a:endParaRPr lang="en-US" sz="1200" b="1" i="0" u="none" strike="noStrike" baseline="0" dirty="0">
              <a:solidFill>
                <a:srgbClr val="000000"/>
              </a:solidFill>
              <a:latin typeface="Arial"/>
              <a:cs typeface="Arial"/>
            </a:endParaRPr>
          </a:p>
          <a:p>
            <a:pPr algn="l">
              <a:defRPr sz="1200" b="0" i="0" u="none" strike="noStrike" baseline="0">
                <a:solidFill>
                  <a:srgbClr val="000000"/>
                </a:solidFill>
                <a:latin typeface="Arial"/>
                <a:ea typeface="Arial"/>
                <a:cs typeface="Arial"/>
              </a:defRPr>
            </a:pPr>
            <a:endParaRPr lang="en-US" sz="1200" b="1" i="0" u="none" strike="noStrike" baseline="0" dirty="0">
              <a:solidFill>
                <a:srgbClr val="000000"/>
              </a:solidFill>
              <a:latin typeface="Arial"/>
              <a:cs typeface="Arial"/>
            </a:endParaRPr>
          </a:p>
        </c:rich>
      </c:tx>
      <c:layout>
        <c:manualLayout>
          <c:xMode val="edge"/>
          <c:yMode val="edge"/>
          <c:x val="3.3685826044783582E-2"/>
          <c:y val="2.5006764496423212E-2"/>
        </c:manualLayout>
      </c:layout>
      <c:overlay val="0"/>
      <c:spPr>
        <a:noFill/>
        <a:ln w="25400">
          <a:noFill/>
        </a:ln>
      </c:spPr>
    </c:title>
    <c:autoTitleDeleted val="0"/>
    <c:plotArea>
      <c:layout>
        <c:manualLayout>
          <c:layoutTarget val="inner"/>
          <c:xMode val="edge"/>
          <c:yMode val="edge"/>
          <c:x val="0.12676902044124674"/>
          <c:y val="0.17047835369098141"/>
          <c:w val="0.83617817114355464"/>
          <c:h val="0.72349345793823283"/>
        </c:manualLayout>
      </c:layout>
      <c:barChart>
        <c:barDir val="col"/>
        <c:grouping val="clustered"/>
        <c:varyColors val="0"/>
        <c:ser>
          <c:idx val="0"/>
          <c:order val="0"/>
          <c:spPr>
            <a:pattFill prst="wdUpDiag">
              <a:fgClr>
                <a:srgbClr val="8080FF"/>
              </a:fgClr>
              <a:bgClr>
                <a:srgbClr val="FFFFFF"/>
              </a:bgClr>
            </a:pattFill>
            <a:ln w="12700">
              <a:solidFill>
                <a:srgbClr val="000000"/>
              </a:solidFill>
              <a:prstDash val="solid"/>
            </a:ln>
          </c:spPr>
          <c:invertIfNegative val="0"/>
          <c:dPt>
            <c:idx val="0"/>
            <c:invertIfNegative val="0"/>
            <c:bubble3D val="0"/>
            <c:spPr>
              <a:solidFill>
                <a:srgbClr val="494CC3"/>
              </a:solidFill>
              <a:ln w="12700">
                <a:solidFill>
                  <a:srgbClr val="000000"/>
                </a:solidFill>
                <a:prstDash val="solid"/>
              </a:ln>
            </c:spPr>
          </c:dPt>
          <c:cat>
            <c:strRef>
              <c:f>'Analysis - Colonel Rowan Drill'!$M$161:$N$161</c:f>
              <c:strCache>
                <c:ptCount val="1"/>
                <c:pt idx="0">
                  <c:v>"Committed"</c:v>
                </c:pt>
              </c:strCache>
            </c:strRef>
          </c:cat>
          <c:val>
            <c:numRef>
              <c:f>'Analysis - Colonel Rowan Drill'!$M$160:$N$160</c:f>
              <c:numCache>
                <c:formatCode>_(* #,##0_);_(* \(#,##0\);_(* "-"??_);_(@_)</c:formatCode>
                <c:ptCount val="2"/>
                <c:pt idx="0">
                  <c:v>1472241317</c:v>
                </c:pt>
                <c:pt idx="1">
                  <c:v>0</c:v>
                </c:pt>
              </c:numCache>
            </c:numRef>
          </c:val>
        </c:ser>
        <c:dLbls>
          <c:showLegendKey val="0"/>
          <c:showVal val="0"/>
          <c:showCatName val="0"/>
          <c:showSerName val="0"/>
          <c:showPercent val="0"/>
          <c:showBubbleSize val="0"/>
        </c:dLbls>
        <c:gapWidth val="150"/>
        <c:axId val="148165376"/>
        <c:axId val="148166912"/>
      </c:barChart>
      <c:lineChart>
        <c:grouping val="standard"/>
        <c:varyColors val="0"/>
        <c:ser>
          <c:idx val="1"/>
          <c:order val="1"/>
          <c:spPr>
            <a:ln w="38100">
              <a:solidFill>
                <a:srgbClr val="FF0000"/>
              </a:solidFill>
              <a:prstDash val="solid"/>
            </a:ln>
          </c:spPr>
          <c:marker>
            <c:symbol val="none"/>
          </c:marker>
          <c:cat>
            <c:strRef>
              <c:f>'Analysis - Colonel Rowan Drill'!$M$161:$N$161</c:f>
              <c:strCache>
                <c:ptCount val="1"/>
                <c:pt idx="0">
                  <c:v>"Committed"</c:v>
                </c:pt>
              </c:strCache>
            </c:strRef>
          </c:cat>
          <c:val>
            <c:numRef>
              <c:f>'Analysis - Colonel Rowan Drill'!$M$198</c:f>
              <c:numCache>
                <c:formatCode>_(* #,##0_);_(* \(#,##0\);_(* "-"??_);_(@_)</c:formatCode>
                <c:ptCount val="1"/>
                <c:pt idx="0">
                  <c:v>2400061911</c:v>
                </c:pt>
              </c:numCache>
            </c:numRef>
          </c:val>
          <c:smooth val="0"/>
        </c:ser>
        <c:dLbls>
          <c:showLegendKey val="0"/>
          <c:showVal val="0"/>
          <c:showCatName val="0"/>
          <c:showSerName val="0"/>
          <c:showPercent val="0"/>
          <c:showBubbleSize val="0"/>
        </c:dLbls>
        <c:marker val="1"/>
        <c:smooth val="0"/>
        <c:axId val="148165376"/>
        <c:axId val="148166912"/>
      </c:lineChart>
      <c:catAx>
        <c:axId val="14816537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48166912"/>
        <c:crosses val="autoZero"/>
        <c:auto val="1"/>
        <c:lblAlgn val="ctr"/>
        <c:lblOffset val="100"/>
        <c:tickLblSkip val="1"/>
        <c:tickMarkSkip val="1"/>
        <c:noMultiLvlLbl val="0"/>
      </c:catAx>
      <c:valAx>
        <c:axId val="148166912"/>
        <c:scaling>
          <c:orientation val="minMax"/>
          <c:max val="2600000000"/>
          <c:min val="0"/>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48165376"/>
        <c:crosses val="autoZero"/>
        <c:crossBetween val="between"/>
        <c:majorUnit val="200000000"/>
        <c:minorUnit val="5200000"/>
        <c:dispUnits>
          <c:builtInUnit val="millions"/>
          <c:dispUnitsLbl>
            <c:layout>
              <c:manualLayout>
                <c:xMode val="edge"/>
                <c:yMode val="edge"/>
                <c:x val="2.5597290953374291E-2"/>
                <c:y val="0.4760919593903889"/>
              </c:manualLayout>
            </c:layout>
            <c:spPr>
              <a:noFill/>
              <a:ln w="25400">
                <a:noFill/>
              </a:ln>
            </c:spPr>
            <c:txPr>
              <a:bodyPr rot="-5400000" vert="horz"/>
              <a:lstStyle/>
              <a:p>
                <a:pPr algn="ctr">
                  <a:defRPr sz="825" b="1" i="0" u="none" strike="noStrike" baseline="0">
                    <a:solidFill>
                      <a:srgbClr val="000000"/>
                    </a:solidFill>
                    <a:latin typeface="Arial"/>
                    <a:ea typeface="Arial"/>
                    <a:cs typeface="Arial"/>
                  </a:defRPr>
                </a:pPr>
                <a:endParaRPr lang="en-US"/>
              </a:p>
            </c:txPr>
          </c:dispUnitsLbl>
        </c:dispUnits>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0.59942</cdr:x>
      <cdr:y>0.14747</cdr:y>
    </cdr:from>
    <cdr:to>
      <cdr:x>0.62573</cdr:x>
      <cdr:y>0.19596</cdr:y>
    </cdr:to>
    <cdr:sp macro="" textlink="">
      <cdr:nvSpPr>
        <cdr:cNvPr id="52225" name="Line 1"/>
        <cdr:cNvSpPr>
          <a:spLocks xmlns:a="http://schemas.openxmlformats.org/drawingml/2006/main" noChangeShapeType="1"/>
        </cdr:cNvSpPr>
      </cdr:nvSpPr>
      <cdr:spPr bwMode="auto">
        <a:xfrm xmlns:a="http://schemas.openxmlformats.org/drawingml/2006/main" flipH="1">
          <a:off x="5207000" y="927100"/>
          <a:ext cx="228600" cy="304800"/>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sm" len="sm"/>
        </a:ln>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0.38889</cdr:x>
      <cdr:y>0.29293</cdr:y>
    </cdr:from>
    <cdr:to>
      <cdr:x>0.50292</cdr:x>
      <cdr:y>0.34262</cdr:y>
    </cdr:to>
    <cdr:sp macro="" textlink="">
      <cdr:nvSpPr>
        <cdr:cNvPr id="52226" name="Text Box 2"/>
        <cdr:cNvSpPr txBox="1">
          <a:spLocks xmlns:a="http://schemas.openxmlformats.org/drawingml/2006/main" noChangeArrowheads="1"/>
        </cdr:cNvSpPr>
      </cdr:nvSpPr>
      <cdr:spPr bwMode="auto">
        <a:xfrm xmlns:a="http://schemas.openxmlformats.org/drawingml/2006/main">
          <a:off x="3378201" y="1841500"/>
          <a:ext cx="990600" cy="31237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200" b="1" i="0" u="none" strike="noStrike" baseline="0" dirty="0" smtClean="0">
              <a:solidFill>
                <a:srgbClr val="000000"/>
              </a:solidFill>
              <a:latin typeface="Arial"/>
              <a:cs typeface="Arial"/>
            </a:rPr>
            <a:t>$</a:t>
          </a:r>
          <a:r>
            <a:rPr lang="en-US" sz="1200" b="1" dirty="0" smtClean="0">
              <a:solidFill>
                <a:srgbClr val="000000"/>
              </a:solidFill>
              <a:latin typeface="Arial"/>
              <a:cs typeface="Arial"/>
            </a:rPr>
            <a:t>1,017.9M</a:t>
          </a:r>
          <a:endParaRPr lang="en-US" sz="1200" b="1" i="0" u="none" strike="noStrike" dirty="0">
            <a:solidFill>
              <a:srgbClr val="000000"/>
            </a:solidFill>
            <a:latin typeface="Arial"/>
            <a:cs typeface="Arial"/>
          </a:endParaRPr>
        </a:p>
      </cdr:txBody>
    </cdr:sp>
  </cdr:relSizeAnchor>
  <cdr:relSizeAnchor xmlns:cdr="http://schemas.openxmlformats.org/drawingml/2006/chartDrawing">
    <cdr:from>
      <cdr:x>0.38012</cdr:x>
      <cdr:y>0.19596</cdr:y>
    </cdr:from>
    <cdr:to>
      <cdr:x>0.38153</cdr:x>
      <cdr:y>0.48444</cdr:y>
    </cdr:to>
    <cdr:sp macro="" textlink="">
      <cdr:nvSpPr>
        <cdr:cNvPr id="52227" name="Line 3"/>
        <cdr:cNvSpPr>
          <a:spLocks xmlns:a="http://schemas.openxmlformats.org/drawingml/2006/main" noChangeShapeType="1"/>
        </cdr:cNvSpPr>
      </cdr:nvSpPr>
      <cdr:spPr bwMode="auto">
        <a:xfrm xmlns:a="http://schemas.openxmlformats.org/drawingml/2006/main">
          <a:off x="3302000" y="1231900"/>
          <a:ext cx="12249" cy="1813552"/>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type="triangle" w="med" len="med"/>
        </a:ln>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0.12573</cdr:x>
      <cdr:y>0.19596</cdr:y>
    </cdr:from>
    <cdr:to>
      <cdr:x>0.68713</cdr:x>
      <cdr:y>0.19629</cdr:y>
    </cdr:to>
    <cdr:sp macro="" textlink="">
      <cdr:nvSpPr>
        <cdr:cNvPr id="52228" name="Line 4"/>
        <cdr:cNvSpPr>
          <a:spLocks xmlns:a="http://schemas.openxmlformats.org/drawingml/2006/main" noChangeShapeType="1"/>
        </cdr:cNvSpPr>
      </cdr:nvSpPr>
      <cdr:spPr bwMode="auto">
        <a:xfrm xmlns:a="http://schemas.openxmlformats.org/drawingml/2006/main" flipV="1">
          <a:off x="1092200" y="1231899"/>
          <a:ext cx="4876800" cy="2075"/>
        </a:xfrm>
        <a:prstGeom xmlns:a="http://schemas.openxmlformats.org/drawingml/2006/main" prst="line">
          <a:avLst/>
        </a:prstGeom>
        <a:noFill xmlns:a="http://schemas.openxmlformats.org/drawingml/2006/main"/>
        <a:ln xmlns:a="http://schemas.openxmlformats.org/drawingml/2006/main" w="25400">
          <a:solidFill>
            <a:srgbClr val="600080"/>
          </a:solidFill>
          <a:round/>
          <a:headEnd/>
          <a:tailEnd/>
        </a:ln>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0.14327</cdr:x>
      <cdr:y>0.30505</cdr:y>
    </cdr:from>
    <cdr:to>
      <cdr:x>0.34503</cdr:x>
      <cdr:y>0.45051</cdr:y>
    </cdr:to>
    <cdr:sp macro="" textlink="">
      <cdr:nvSpPr>
        <cdr:cNvPr id="52231" name="Text Box 7"/>
        <cdr:cNvSpPr txBox="1">
          <a:spLocks xmlns:a="http://schemas.openxmlformats.org/drawingml/2006/main" noChangeArrowheads="1"/>
        </cdr:cNvSpPr>
      </cdr:nvSpPr>
      <cdr:spPr bwMode="auto">
        <a:xfrm xmlns:a="http://schemas.openxmlformats.org/drawingml/2006/main">
          <a:off x="1244600" y="1917700"/>
          <a:ext cx="1752600" cy="914400"/>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400" b="1" i="0" u="none" strike="noStrike" baseline="0" dirty="0" smtClean="0">
              <a:solidFill>
                <a:srgbClr val="FF0000"/>
              </a:solidFill>
              <a:latin typeface="Arial"/>
              <a:cs typeface="Arial"/>
            </a:rPr>
            <a:t>Projected total funding </a:t>
          </a:r>
          <a:r>
            <a:rPr lang="en-US" sz="1400" b="1" i="0" u="none" strike="noStrike" baseline="0" dirty="0">
              <a:solidFill>
                <a:srgbClr val="FF0000"/>
              </a:solidFill>
              <a:latin typeface="Arial"/>
              <a:cs typeface="Arial"/>
            </a:rPr>
            <a:t>into </a:t>
          </a:r>
          <a:r>
            <a:rPr lang="en-US" sz="1400" b="1" i="0" u="none" strike="noStrike" baseline="0" dirty="0" smtClean="0">
              <a:solidFill>
                <a:srgbClr val="FF0000"/>
              </a:solidFill>
              <a:latin typeface="Arial"/>
              <a:cs typeface="Arial"/>
            </a:rPr>
            <a:t>program </a:t>
          </a:r>
          <a:r>
            <a:rPr lang="en-US" sz="1400" b="1" i="0" u="none" strike="noStrike" baseline="0" dirty="0">
              <a:solidFill>
                <a:srgbClr val="FF0000"/>
              </a:solidFill>
              <a:latin typeface="Arial"/>
              <a:cs typeface="Arial"/>
            </a:rPr>
            <a:t>thru FY19: $</a:t>
          </a:r>
          <a:r>
            <a:rPr lang="en-US" sz="1400" b="1" i="0" u="none" strike="noStrike" baseline="0" dirty="0" smtClean="0">
              <a:solidFill>
                <a:srgbClr val="FF0000"/>
              </a:solidFill>
              <a:latin typeface="Arial"/>
              <a:cs typeface="Arial"/>
            </a:rPr>
            <a:t>2,303.8M</a:t>
          </a:r>
          <a:endParaRPr lang="en-US" sz="1400" b="1" i="0" u="none" strike="noStrike" baseline="0" dirty="0">
            <a:solidFill>
              <a:srgbClr val="FF0000"/>
            </a:solidFill>
            <a:latin typeface="Arial"/>
            <a:cs typeface="Arial"/>
          </a:endParaRPr>
        </a:p>
      </cdr:txBody>
    </cdr:sp>
  </cdr:relSizeAnchor>
  <cdr:relSizeAnchor xmlns:cdr="http://schemas.openxmlformats.org/drawingml/2006/chartDrawing">
    <cdr:from>
      <cdr:x>0.50292</cdr:x>
      <cdr:y>0.02626</cdr:y>
    </cdr:from>
    <cdr:to>
      <cdr:x>0.75731</cdr:x>
      <cdr:y>0.14747</cdr:y>
    </cdr:to>
    <cdr:sp macro="" textlink="">
      <cdr:nvSpPr>
        <cdr:cNvPr id="52232" name="Text Box 8"/>
        <cdr:cNvSpPr txBox="1">
          <a:spLocks xmlns:a="http://schemas.openxmlformats.org/drawingml/2006/main" noChangeArrowheads="1"/>
        </cdr:cNvSpPr>
      </cdr:nvSpPr>
      <cdr:spPr bwMode="auto">
        <a:xfrm xmlns:a="http://schemas.openxmlformats.org/drawingml/2006/main">
          <a:off x="4368800" y="165100"/>
          <a:ext cx="2209800" cy="762000"/>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400" b="1" i="0" u="none" strike="noStrike" baseline="0" dirty="0" smtClean="0">
              <a:solidFill>
                <a:srgbClr val="600080"/>
              </a:solidFill>
              <a:latin typeface="Arial"/>
              <a:cs typeface="Arial"/>
            </a:rPr>
            <a:t>Current</a:t>
          </a:r>
          <a:r>
            <a:rPr lang="en-US" sz="1400" b="1" i="0" u="none" strike="noStrike" dirty="0" smtClean="0">
              <a:solidFill>
                <a:srgbClr val="600080"/>
              </a:solidFill>
              <a:latin typeface="Arial"/>
              <a:cs typeface="Arial"/>
            </a:rPr>
            <a:t> </a:t>
          </a:r>
          <a:r>
            <a:rPr lang="en-US" sz="1400" b="1" i="0" u="none" strike="noStrike" baseline="0" dirty="0" smtClean="0">
              <a:solidFill>
                <a:srgbClr val="600080"/>
              </a:solidFill>
              <a:latin typeface="Arial"/>
              <a:cs typeface="Arial"/>
            </a:rPr>
            <a:t>estimate</a:t>
          </a:r>
          <a:r>
            <a:rPr lang="en-US" sz="1400" b="1" i="0" u="none" strike="noStrike" dirty="0" smtClean="0">
              <a:solidFill>
                <a:srgbClr val="600080"/>
              </a:solidFill>
              <a:latin typeface="Arial"/>
              <a:cs typeface="Arial"/>
            </a:rPr>
            <a:t> </a:t>
          </a:r>
          <a:r>
            <a:rPr lang="en-US" sz="1400" b="1" i="0" u="none" strike="noStrike" baseline="0" dirty="0" smtClean="0">
              <a:solidFill>
                <a:srgbClr val="600080"/>
              </a:solidFill>
              <a:latin typeface="Arial"/>
              <a:cs typeface="Arial"/>
            </a:rPr>
            <a:t>for </a:t>
          </a:r>
          <a:r>
            <a:rPr lang="en-US" sz="1400" b="1" i="0" u="none" strike="noStrike" baseline="0" dirty="0">
              <a:solidFill>
                <a:srgbClr val="600080"/>
              </a:solidFill>
              <a:latin typeface="Arial"/>
              <a:cs typeface="Arial"/>
            </a:rPr>
            <a:t>PPL </a:t>
          </a:r>
          <a:r>
            <a:rPr lang="en-US" sz="1400" b="1" i="0" u="none" strike="noStrike" baseline="0" dirty="0" smtClean="0">
              <a:solidFill>
                <a:srgbClr val="600080"/>
              </a:solidFill>
              <a:latin typeface="Arial"/>
              <a:cs typeface="Arial"/>
            </a:rPr>
            <a:t>1-20 </a:t>
          </a:r>
          <a:r>
            <a:rPr lang="en-US" sz="1400" b="1" i="0" u="none" strike="noStrike" baseline="0" dirty="0">
              <a:solidFill>
                <a:srgbClr val="600080"/>
              </a:solidFill>
              <a:latin typeface="Arial"/>
              <a:cs typeface="Arial"/>
            </a:rPr>
            <a:t>&amp; </a:t>
          </a:r>
          <a:r>
            <a:rPr lang="en-US" sz="1400" b="1" i="0" u="none" strike="noStrike" baseline="0" dirty="0" smtClean="0">
              <a:solidFill>
                <a:srgbClr val="600080"/>
              </a:solidFill>
              <a:latin typeface="Arial"/>
              <a:cs typeface="Arial"/>
            </a:rPr>
            <a:t>Planning </a:t>
          </a:r>
          <a:r>
            <a:rPr lang="en-US" sz="1400" b="1" i="0" u="none" strike="noStrike" baseline="0" dirty="0">
              <a:solidFill>
                <a:srgbClr val="600080"/>
              </a:solidFill>
              <a:latin typeface="Arial"/>
              <a:cs typeface="Arial"/>
            </a:rPr>
            <a:t>thru 2019:  $</a:t>
          </a:r>
          <a:r>
            <a:rPr lang="en-US" sz="1400" b="1" i="0" u="none" strike="noStrike" baseline="0" dirty="0" smtClean="0">
              <a:solidFill>
                <a:srgbClr val="600080"/>
              </a:solidFill>
              <a:latin typeface="Arial"/>
              <a:cs typeface="Arial"/>
            </a:rPr>
            <a:t>2,493.4M</a:t>
          </a:r>
          <a:endParaRPr lang="en-US" sz="1400" b="1" i="0" u="none" strike="noStrike" baseline="0" dirty="0">
            <a:solidFill>
              <a:srgbClr val="600080"/>
            </a:solidFill>
            <a:latin typeface="Arial"/>
            <a:cs typeface="Arial"/>
          </a:endParaRPr>
        </a:p>
      </cdr:txBody>
    </cdr:sp>
  </cdr:relSizeAnchor>
  <cdr:relSizeAnchor xmlns:cdr="http://schemas.openxmlformats.org/drawingml/2006/chartDrawing">
    <cdr:from>
      <cdr:x>0.52679</cdr:x>
      <cdr:y>0.3465</cdr:y>
    </cdr:from>
    <cdr:to>
      <cdr:x>0.64769</cdr:x>
      <cdr:y>0.3962</cdr:y>
    </cdr:to>
    <cdr:sp macro="" textlink="">
      <cdr:nvSpPr>
        <cdr:cNvPr id="52233" name="Text Box 9"/>
        <cdr:cNvSpPr txBox="1">
          <a:spLocks xmlns:a="http://schemas.openxmlformats.org/drawingml/2006/main" noChangeArrowheads="1"/>
        </cdr:cNvSpPr>
      </cdr:nvSpPr>
      <cdr:spPr bwMode="auto">
        <a:xfrm xmlns:a="http://schemas.openxmlformats.org/drawingml/2006/main">
          <a:off x="2948526" y="1593983"/>
          <a:ext cx="675999" cy="2281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1000" b="1" i="0" u="none" strike="noStrike" baseline="0" dirty="0">
            <a:solidFill>
              <a:srgbClr val="000000"/>
            </a:solidFill>
            <a:latin typeface="Arial"/>
            <a:cs typeface="Arial"/>
          </a:endParaRPr>
        </a:p>
        <a:p xmlns:a="http://schemas.openxmlformats.org/drawingml/2006/main">
          <a:pPr algn="l" rtl="0">
            <a:defRPr sz="1000"/>
          </a:pPr>
          <a:endParaRPr lang="en-US" sz="1000" b="1" i="0" u="none" strike="noStrike" baseline="0" dirty="0">
            <a:solidFill>
              <a:srgbClr val="000000"/>
            </a:solidFill>
            <a:latin typeface="Arial"/>
            <a:cs typeface="Arial"/>
          </a:endParaRPr>
        </a:p>
      </cdr:txBody>
    </cdr:sp>
  </cdr:relSizeAnchor>
  <cdr:relSizeAnchor xmlns:cdr="http://schemas.openxmlformats.org/drawingml/2006/chartDrawing">
    <cdr:from>
      <cdr:x>0.00852</cdr:x>
      <cdr:y>0.01037</cdr:y>
    </cdr:from>
    <cdr:to>
      <cdr:x>0.1277</cdr:x>
      <cdr:y>0.11613</cdr:y>
    </cdr:to>
    <cdr:sp macro="" textlink="">
      <cdr:nvSpPr>
        <cdr:cNvPr id="52237" name="Text Box 13"/>
        <cdr:cNvSpPr txBox="1">
          <a:spLocks xmlns:a="http://schemas.openxmlformats.org/drawingml/2006/main" noChangeArrowheads="1"/>
        </cdr:cNvSpPr>
      </cdr:nvSpPr>
      <cdr:spPr bwMode="auto">
        <a:xfrm xmlns:a="http://schemas.openxmlformats.org/drawingml/2006/main">
          <a:off x="50800" y="50800"/>
          <a:ext cx="666381" cy="4855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0.00852</cdr:x>
      <cdr:y>0.01037</cdr:y>
    </cdr:from>
    <cdr:to>
      <cdr:x>0.1277</cdr:x>
      <cdr:y>0.11613</cdr:y>
    </cdr:to>
    <cdr:sp macro="" textlink="">
      <cdr:nvSpPr>
        <cdr:cNvPr id="52238" name="Text Box 14"/>
        <cdr:cNvSpPr txBox="1">
          <a:spLocks xmlns:a="http://schemas.openxmlformats.org/drawingml/2006/main" noChangeArrowheads="1"/>
        </cdr:cNvSpPr>
      </cdr:nvSpPr>
      <cdr:spPr bwMode="auto">
        <a:xfrm xmlns:a="http://schemas.openxmlformats.org/drawingml/2006/main">
          <a:off x="50800" y="50800"/>
          <a:ext cx="666381" cy="4855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0.68991</cdr:x>
      <cdr:y>0.34007</cdr:y>
    </cdr:from>
    <cdr:to>
      <cdr:x>0.79902</cdr:x>
      <cdr:y>0.38977</cdr:y>
    </cdr:to>
    <cdr:sp macro="" textlink="">
      <cdr:nvSpPr>
        <cdr:cNvPr id="52239" name="Text Box 15"/>
        <cdr:cNvSpPr txBox="1">
          <a:spLocks xmlns:a="http://schemas.openxmlformats.org/drawingml/2006/main" noChangeArrowheads="1"/>
        </cdr:cNvSpPr>
      </cdr:nvSpPr>
      <cdr:spPr bwMode="auto">
        <a:xfrm xmlns:a="http://schemas.openxmlformats.org/drawingml/2006/main">
          <a:off x="3850834" y="1558025"/>
          <a:ext cx="609014" cy="2277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1000" b="1" i="0" u="none" strike="noStrike" baseline="0" dirty="0">
            <a:solidFill>
              <a:srgbClr val="000000"/>
            </a:solidFill>
            <a:latin typeface="Arial"/>
            <a:cs typeface="Arial"/>
          </a:endParaRPr>
        </a:p>
        <a:p xmlns:a="http://schemas.openxmlformats.org/drawingml/2006/main">
          <a:pPr algn="l" rtl="0">
            <a:defRPr sz="1000"/>
          </a:pPr>
          <a:endParaRPr lang="en-US" sz="1000" b="1" i="0" u="none" strike="noStrike" baseline="0" dirty="0">
            <a:solidFill>
              <a:srgbClr val="000000"/>
            </a:solidFill>
            <a:latin typeface="Arial"/>
            <a:cs typeface="Arial"/>
          </a:endParaRPr>
        </a:p>
      </cdr:txBody>
    </cdr:sp>
  </cdr:relSizeAnchor>
  <cdr:relSizeAnchor xmlns:cdr="http://schemas.openxmlformats.org/drawingml/2006/chartDrawing">
    <cdr:from>
      <cdr:x>0.736</cdr:x>
      <cdr:y>0.18061</cdr:y>
    </cdr:from>
    <cdr:to>
      <cdr:x>0.94737</cdr:x>
      <cdr:y>0.28081</cdr:y>
    </cdr:to>
    <cdr:sp macro="" textlink="">
      <cdr:nvSpPr>
        <cdr:cNvPr id="52240" name="Text Box 16"/>
        <cdr:cNvSpPr txBox="1">
          <a:spLocks xmlns:a="http://schemas.openxmlformats.org/drawingml/2006/main" noChangeArrowheads="1"/>
        </cdr:cNvSpPr>
      </cdr:nvSpPr>
      <cdr:spPr bwMode="auto">
        <a:xfrm xmlns:a="http://schemas.openxmlformats.org/drawingml/2006/main">
          <a:off x="6393484" y="1135405"/>
          <a:ext cx="1836129" cy="629895"/>
        </a:xfrm>
        <a:prstGeom xmlns:a="http://schemas.openxmlformats.org/drawingml/2006/main" prst="rect">
          <a:avLst/>
        </a:prstGeom>
        <a:solidFill xmlns:a="http://schemas.openxmlformats.org/drawingml/2006/main">
          <a:srgbClr val="FFC000"/>
        </a:solidFill>
        <a:ln xmlns:a="http://schemas.openxmlformats.org/drawingml/2006/main" w="9525">
          <a:solidFill>
            <a:srgbClr val="000000"/>
          </a:solid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400" b="1" i="0" u="none" strike="noStrike" baseline="0" dirty="0">
              <a:solidFill>
                <a:srgbClr val="FF0000"/>
              </a:solidFill>
              <a:latin typeface="Arial"/>
              <a:cs typeface="Arial"/>
            </a:rPr>
            <a:t>Potential </a:t>
          </a:r>
          <a:r>
            <a:rPr lang="en-US" sz="1400" b="1" dirty="0" smtClean="0">
              <a:solidFill>
                <a:srgbClr val="FF0000"/>
              </a:solidFill>
              <a:latin typeface="Arial"/>
              <a:cs typeface="Arial"/>
            </a:rPr>
            <a:t>Shortage</a:t>
          </a:r>
          <a:r>
            <a:rPr lang="en-US" sz="1400" b="1" i="0" u="none" strike="noStrike" baseline="0" dirty="0" smtClean="0">
              <a:solidFill>
                <a:srgbClr val="FF0000"/>
              </a:solidFill>
              <a:latin typeface="Arial"/>
              <a:cs typeface="Arial"/>
            </a:rPr>
            <a:t> thru FY19:  ($189.6M)</a:t>
          </a:r>
          <a:endParaRPr lang="en-US" sz="1400" b="1" i="0" u="none" strike="noStrike" baseline="0" dirty="0">
            <a:solidFill>
              <a:srgbClr val="FF0000"/>
            </a:solidFill>
            <a:latin typeface="Arial"/>
            <a:cs typeface="Arial"/>
          </a:endParaRPr>
        </a:p>
      </cdr:txBody>
    </cdr:sp>
  </cdr:relSizeAnchor>
  <cdr:relSizeAnchor xmlns:cdr="http://schemas.openxmlformats.org/drawingml/2006/chartDrawing">
    <cdr:from>
      <cdr:x>0.69591</cdr:x>
      <cdr:y>0.19596</cdr:y>
    </cdr:from>
    <cdr:to>
      <cdr:x>0.73436</cdr:x>
      <cdr:y>0.25657</cdr:y>
    </cdr:to>
    <cdr:sp macro="" textlink="">
      <cdr:nvSpPr>
        <cdr:cNvPr id="52243" name="AutoShape 19"/>
        <cdr:cNvSpPr>
          <a:spLocks xmlns:a="http://schemas.openxmlformats.org/drawingml/2006/main"/>
        </cdr:cNvSpPr>
      </cdr:nvSpPr>
      <cdr:spPr bwMode="auto">
        <a:xfrm xmlns:a="http://schemas.openxmlformats.org/drawingml/2006/main" flipH="1">
          <a:off x="6045200" y="1231900"/>
          <a:ext cx="334008" cy="381000"/>
        </a:xfrm>
        <a:prstGeom xmlns:a="http://schemas.openxmlformats.org/drawingml/2006/main" prst="leftBrace">
          <a:avLst>
            <a:gd name="adj1" fmla="val 8333"/>
            <a:gd name="adj2" fmla="val 50000"/>
          </a:avLst>
        </a:prstGeom>
        <a:noFill xmlns:a="http://schemas.openxmlformats.org/drawingml/2006/main"/>
        <a:ln xmlns:a="http://schemas.openxmlformats.org/drawingml/2006/main" w="15875">
          <a:solidFill>
            <a:srgbClr val="FF0000"/>
          </a:solidFill>
          <a:round/>
          <a:headEnd/>
          <a:tailEnd/>
        </a:ln>
      </cdr:spPr>
      <cdr:txBody>
        <a:bodyPr xmlns:a="http://schemas.openxmlformats.org/drawingml/2006/main"/>
        <a:lstStyle xmlns:a="http://schemas.openxmlformats.org/drawingml/2006/main"/>
        <a:p xmlns:a="http://schemas.openxmlformats.org/drawingml/2006/main">
          <a:endParaRPr lang="en-US" dirty="0">
            <a:solidFill>
              <a:srgbClr val="FF0000"/>
            </a:solidFill>
          </a:endParaRPr>
        </a:p>
      </cdr:txBody>
    </cdr:sp>
  </cdr:relSizeAnchor>
  <cdr:relSizeAnchor xmlns:cdr="http://schemas.openxmlformats.org/drawingml/2006/chartDrawing">
    <cdr:from>
      <cdr:x>0.43129</cdr:x>
      <cdr:y>0.5596</cdr:y>
    </cdr:from>
    <cdr:to>
      <cdr:x>0.57087</cdr:x>
      <cdr:y>0.60929</cdr:y>
    </cdr:to>
    <cdr:sp macro="" textlink="">
      <cdr:nvSpPr>
        <cdr:cNvPr id="17" name="Text Box 2"/>
        <cdr:cNvSpPr txBox="1">
          <a:spLocks xmlns:a="http://schemas.openxmlformats.org/drawingml/2006/main" noChangeArrowheads="1"/>
        </cdr:cNvSpPr>
      </cdr:nvSpPr>
      <cdr:spPr bwMode="auto">
        <a:xfrm xmlns:a="http://schemas.openxmlformats.org/drawingml/2006/main">
          <a:off x="3746500" y="3517900"/>
          <a:ext cx="1212504" cy="31237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Times New Roman"/>
            </a:defRPr>
          </a:lvl1pPr>
          <a:lvl2pPr marL="457200" indent="0">
            <a:defRPr sz="1100">
              <a:latin typeface="Times New Roman"/>
            </a:defRPr>
          </a:lvl2pPr>
          <a:lvl3pPr marL="914400" indent="0">
            <a:defRPr sz="1100">
              <a:latin typeface="Times New Roman"/>
            </a:defRPr>
          </a:lvl3pPr>
          <a:lvl4pPr marL="1371600" indent="0">
            <a:defRPr sz="1100">
              <a:latin typeface="Times New Roman"/>
            </a:defRPr>
          </a:lvl4pPr>
          <a:lvl5pPr marL="1828800" indent="0">
            <a:defRPr sz="1100">
              <a:latin typeface="Times New Roman"/>
            </a:defRPr>
          </a:lvl5pPr>
          <a:lvl6pPr marL="2286000" indent="0">
            <a:defRPr sz="1100">
              <a:latin typeface="Times New Roman"/>
            </a:defRPr>
          </a:lvl6pPr>
          <a:lvl7pPr marL="2743200" indent="0">
            <a:defRPr sz="1100">
              <a:latin typeface="Times New Roman"/>
            </a:defRPr>
          </a:lvl7pPr>
          <a:lvl8pPr marL="3200400" indent="0">
            <a:defRPr sz="1100">
              <a:latin typeface="Times New Roman"/>
            </a:defRPr>
          </a:lvl8pPr>
          <a:lvl9pPr marL="3657600" indent="0">
            <a:defRPr sz="1100">
              <a:latin typeface="Times New Roman"/>
            </a:defRPr>
          </a:lvl9pPr>
        </a:lstStyle>
        <a:p xmlns:a="http://schemas.openxmlformats.org/drawingml/2006/main">
          <a:pPr algn="l" rtl="0">
            <a:defRPr sz="1000"/>
          </a:pPr>
          <a:r>
            <a:rPr lang="en-US" sz="1200" b="1" i="0" u="none" strike="noStrike" baseline="0" dirty="0" smtClean="0">
              <a:solidFill>
                <a:srgbClr val="000000"/>
              </a:solidFill>
              <a:latin typeface="Arial"/>
              <a:cs typeface="Arial"/>
            </a:rPr>
            <a:t>$</a:t>
          </a:r>
          <a:r>
            <a:rPr lang="en-US" sz="1200" b="1" dirty="0" smtClean="0">
              <a:solidFill>
                <a:srgbClr val="000000"/>
              </a:solidFill>
              <a:latin typeface="Arial"/>
              <a:cs typeface="Arial"/>
            </a:rPr>
            <a:t>1,475.5</a:t>
          </a:r>
          <a:r>
            <a:rPr lang="en-US" sz="1200" b="1" i="0" u="none" strike="noStrike" dirty="0" smtClean="0">
              <a:solidFill>
                <a:srgbClr val="000000"/>
              </a:solidFill>
              <a:latin typeface="Arial"/>
              <a:cs typeface="Arial"/>
            </a:rPr>
            <a:t>M</a:t>
          </a:r>
          <a:endParaRPr lang="en-US" sz="1200" b="1" i="0" u="none" strike="noStrike" dirty="0">
            <a:solidFill>
              <a:srgbClr val="000000"/>
            </a:solidFill>
            <a:latin typeface="Arial"/>
            <a:cs typeface="Arial"/>
          </a:endParaRPr>
        </a:p>
      </cdr:txBody>
    </cdr:sp>
  </cdr:relSizeAnchor>
  <cdr:relSizeAnchor xmlns:cdr="http://schemas.openxmlformats.org/drawingml/2006/chartDrawing">
    <cdr:from>
      <cdr:x>0.80468</cdr:x>
      <cdr:y>0.95669</cdr:y>
    </cdr:from>
    <cdr:to>
      <cdr:x>0.9852</cdr:x>
      <cdr:y>1</cdr:y>
    </cdr:to>
    <cdr:sp macro="" textlink="">
      <cdr:nvSpPr>
        <cdr:cNvPr id="18" name="TextBox 17"/>
        <cdr:cNvSpPr txBox="1"/>
      </cdr:nvSpPr>
      <cdr:spPr>
        <a:xfrm xmlns:a="http://schemas.openxmlformats.org/drawingml/2006/main">
          <a:off x="6990080" y="6014212"/>
          <a:ext cx="1568133" cy="2722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Date Created: 6.2.2011</a:t>
          </a:r>
          <a:endParaRPr lang="en-US" sz="1100" dirty="0"/>
        </a:p>
      </cdr:txBody>
    </cdr:sp>
  </cdr:relSizeAnchor>
  <cdr:relSizeAnchor xmlns:cdr="http://schemas.openxmlformats.org/drawingml/2006/chartDrawing">
    <cdr:from>
      <cdr:x>0.42398</cdr:x>
      <cdr:y>0.74141</cdr:y>
    </cdr:from>
    <cdr:to>
      <cdr:x>0.55345</cdr:x>
      <cdr:y>0.80347</cdr:y>
    </cdr:to>
    <cdr:sp macro="" textlink="">
      <cdr:nvSpPr>
        <cdr:cNvPr id="20" name="Elbow Connector 19"/>
        <cdr:cNvSpPr/>
      </cdr:nvSpPr>
      <cdr:spPr bwMode="auto">
        <a:xfrm xmlns:a="http://schemas.openxmlformats.org/drawingml/2006/main" rot="10800000">
          <a:off x="3683000" y="4660899"/>
          <a:ext cx="1124707" cy="390112"/>
        </a:xfrm>
        <a:prstGeom xmlns:a="http://schemas.openxmlformats.org/drawingml/2006/main" prst="bentConnector3">
          <a:avLst>
            <a:gd name="adj1" fmla="val 50000"/>
          </a:avLst>
        </a:prstGeom>
        <a:solidFill xmlns:a="http://schemas.openxmlformats.org/drawingml/2006/main">
          <a:schemeClr val="accent1"/>
        </a:solidFill>
        <a:ln xmlns:a="http://schemas.openxmlformats.org/drawingml/2006/main" w="9525" cap="sq" cmpd="sng" algn="ctr">
          <a:solidFill>
            <a:schemeClr val="tx1"/>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0.48538</cdr:x>
      <cdr:y>0.70505</cdr:y>
    </cdr:from>
    <cdr:to>
      <cdr:x>0.94152</cdr:x>
      <cdr:y>0.87475</cdr:y>
    </cdr:to>
    <cdr:sp macro="" textlink="">
      <cdr:nvSpPr>
        <cdr:cNvPr id="21" name="TextBox 20"/>
        <cdr:cNvSpPr txBox="1"/>
      </cdr:nvSpPr>
      <cdr:spPr>
        <a:xfrm xmlns:a="http://schemas.openxmlformats.org/drawingml/2006/main">
          <a:off x="4216400" y="4432300"/>
          <a:ext cx="3962400" cy="1066800"/>
        </a:xfrm>
        <a:prstGeom xmlns:a="http://schemas.openxmlformats.org/drawingml/2006/main" prst="rect">
          <a:avLst/>
        </a:prstGeom>
        <a:solidFill xmlns:a="http://schemas.openxmlformats.org/drawingml/2006/main">
          <a:srgbClr val="0070C0"/>
        </a:solidFill>
        <a:ln xmlns:a="http://schemas.openxmlformats.org/drawingml/2006/main">
          <a:solidFill>
            <a:schemeClr val="accent4">
              <a:lumMod val="25000"/>
            </a:schemeClr>
          </a:solidFill>
        </a:ln>
      </cdr:spPr>
      <cdr:txBody>
        <a:bodyPr xmlns:a="http://schemas.openxmlformats.org/drawingml/2006/main" vertOverflow="clip" wrap="square" rtlCol="0"/>
        <a:lstStyle xmlns:a="http://schemas.openxmlformats.org/drawingml/2006/main"/>
        <a:p xmlns:a="http://schemas.openxmlformats.org/drawingml/2006/main">
          <a:pPr algn="l" rtl="0"/>
          <a:r>
            <a:rPr lang="en-US" sz="1400" b="1" dirty="0" smtClean="0">
              <a:solidFill>
                <a:schemeClr val="bg1"/>
              </a:solidFill>
              <a:latin typeface="Arial" pitchFamily="34" charset="0"/>
              <a:cs typeface="Arial" pitchFamily="34" charset="0"/>
            </a:rPr>
            <a:t>Includes cost of Planning through FY 11 and all  Task Force approved project phases, including 20 years of O&amp;M and Monitoring for projects in Phase 2 = $1,475.5M. </a:t>
          </a:r>
          <a:endParaRPr lang="en-US" sz="1400" b="1" dirty="0">
            <a:solidFill>
              <a:schemeClr val="bg1"/>
            </a:solidFill>
            <a:latin typeface="Arial" pitchFamily="34" charset="0"/>
            <a:cs typeface="Arial" pitchFamily="34" charset="0"/>
          </a:endParaRPr>
        </a:p>
        <a:p xmlns:a="http://schemas.openxmlformats.org/drawingml/2006/main">
          <a:r>
            <a:rPr lang="en-US" sz="1400" b="1" dirty="0" smtClean="0">
              <a:solidFill>
                <a:schemeClr val="bg1"/>
              </a:solidFill>
              <a:latin typeface="Arial" pitchFamily="34" charset="0"/>
              <a:cs typeface="Arial" pitchFamily="34" charset="0"/>
            </a:rPr>
            <a:t>  </a:t>
          </a:r>
        </a:p>
      </cdr:txBody>
    </cdr:sp>
  </cdr:relSizeAnchor>
  <cdr:relSizeAnchor xmlns:cdr="http://schemas.openxmlformats.org/drawingml/2006/chartDrawing">
    <cdr:from>
      <cdr:x>0.38889</cdr:x>
      <cdr:y>0.40202</cdr:y>
    </cdr:from>
    <cdr:to>
      <cdr:x>0.55556</cdr:x>
      <cdr:y>0.48687</cdr:y>
    </cdr:to>
    <cdr:sp macro="" textlink="">
      <cdr:nvSpPr>
        <cdr:cNvPr id="23" name="Elbow Connector 22"/>
        <cdr:cNvSpPr/>
      </cdr:nvSpPr>
      <cdr:spPr bwMode="auto">
        <a:xfrm xmlns:a="http://schemas.openxmlformats.org/drawingml/2006/main">
          <a:off x="3378200" y="2527300"/>
          <a:ext cx="1447800" cy="533400"/>
        </a:xfrm>
        <a:prstGeom xmlns:a="http://schemas.openxmlformats.org/drawingml/2006/main" prst="bentConnector3">
          <a:avLst>
            <a:gd name="adj1" fmla="val 55918"/>
          </a:avLst>
        </a:prstGeom>
        <a:solidFill xmlns:a="http://schemas.openxmlformats.org/drawingml/2006/main">
          <a:schemeClr val="accent1"/>
        </a:solidFill>
        <a:ln xmlns:a="http://schemas.openxmlformats.org/drawingml/2006/main" w="9525" cap="sq" cmpd="sng" algn="ctr">
          <a:solidFill>
            <a:schemeClr val="tx1"/>
          </a:solidFill>
          <a:prstDash val="solid"/>
          <a:round/>
          <a:headEnd type="arrow" w="med" len="med"/>
          <a:tailEnd type="none"/>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0.55556</cdr:x>
      <cdr:y>0.41414</cdr:y>
    </cdr:from>
    <cdr:to>
      <cdr:x>0.95029</cdr:x>
      <cdr:y>0.57172</cdr:y>
    </cdr:to>
    <cdr:sp macro="" textlink="">
      <cdr:nvSpPr>
        <cdr:cNvPr id="26" name="TextBox 1"/>
        <cdr:cNvSpPr txBox="1"/>
      </cdr:nvSpPr>
      <cdr:spPr>
        <a:xfrm xmlns:a="http://schemas.openxmlformats.org/drawingml/2006/main">
          <a:off x="4826000" y="2603500"/>
          <a:ext cx="3428940" cy="990626"/>
        </a:xfrm>
        <a:prstGeom xmlns:a="http://schemas.openxmlformats.org/drawingml/2006/main" prst="rect">
          <a:avLst/>
        </a:prstGeom>
        <a:solidFill xmlns:a="http://schemas.openxmlformats.org/drawingml/2006/main">
          <a:srgbClr val="FFFF00"/>
        </a:solidFill>
        <a:ln xmlns:a="http://schemas.openxmlformats.org/drawingml/2006/main">
          <a:solidFill>
            <a:srgbClr val="DADADA">
              <a:lumMod val="25000"/>
            </a:srgbClr>
          </a:solidFill>
        </a:ln>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l" rtl="0"/>
          <a:r>
            <a:rPr lang="en-US" sz="1400" b="1" dirty="0" smtClean="0">
              <a:solidFill>
                <a:schemeClr val="tx1"/>
              </a:solidFill>
              <a:latin typeface="Arial" pitchFamily="34" charset="0"/>
              <a:cs typeface="Arial" pitchFamily="34" charset="0"/>
            </a:rPr>
            <a:t>Estimated costs of FY12-FY19 Planning and Phase II (construction and 20 years O&amp;M and Monitoring) for projects in Phase I = </a:t>
          </a:r>
          <a:r>
            <a:rPr lang="en-US" sz="1400" b="1" dirty="0" smtClean="0">
              <a:solidFill>
                <a:srgbClr val="000000"/>
              </a:solidFill>
              <a:cs typeface="Arial"/>
            </a:rPr>
            <a:t>$1,017.90M</a:t>
          </a:r>
        </a:p>
        <a:p xmlns:a="http://schemas.openxmlformats.org/drawingml/2006/main">
          <a:endParaRPr lang="en-US" sz="1400" b="1" dirty="0" smtClean="0">
            <a:solidFill>
              <a:schemeClr val="tx1"/>
            </a:solidFill>
            <a:latin typeface="Arial" pitchFamily="34" charset="0"/>
            <a:cs typeface="Arial" pitchFamily="34" charset="0"/>
          </a:endParaRPr>
        </a:p>
      </cdr:txBody>
    </cdr:sp>
  </cdr:relSizeAnchor>
  <cdr:relSizeAnchor xmlns:cdr="http://schemas.openxmlformats.org/drawingml/2006/chartDrawing">
    <cdr:from>
      <cdr:x>0.12427</cdr:x>
      <cdr:y>0.24849</cdr:y>
    </cdr:from>
    <cdr:to>
      <cdr:x>0.68567</cdr:x>
      <cdr:y>0.25039</cdr:y>
    </cdr:to>
    <cdr:sp macro="" textlink="">
      <cdr:nvSpPr>
        <cdr:cNvPr id="52234" name="Line 10"/>
        <cdr:cNvSpPr>
          <a:spLocks xmlns:a="http://schemas.openxmlformats.org/drawingml/2006/main" noChangeShapeType="1"/>
        </cdr:cNvSpPr>
      </cdr:nvSpPr>
      <cdr:spPr bwMode="auto">
        <a:xfrm xmlns:a="http://schemas.openxmlformats.org/drawingml/2006/main" flipV="1">
          <a:off x="1079526" y="1562128"/>
          <a:ext cx="4876769" cy="11945"/>
        </a:xfrm>
        <a:prstGeom xmlns:a="http://schemas.openxmlformats.org/drawingml/2006/main" prst="line">
          <a:avLst/>
        </a:prstGeom>
        <a:noFill xmlns:a="http://schemas.openxmlformats.org/drawingml/2006/main"/>
        <a:ln xmlns:a="http://schemas.openxmlformats.org/drawingml/2006/main" w="25400">
          <a:solidFill>
            <a:srgbClr val="FF0000"/>
          </a:solidFill>
          <a:round/>
          <a:headEnd/>
          <a:tailEnd/>
        </a:ln>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0.20468</cdr:x>
      <cdr:y>0.25051</cdr:y>
    </cdr:from>
    <cdr:to>
      <cdr:x>0.25439</cdr:x>
      <cdr:y>0.30303</cdr:y>
    </cdr:to>
    <cdr:sp macro="" textlink="">
      <cdr:nvSpPr>
        <cdr:cNvPr id="52229" name="Line 5"/>
        <cdr:cNvSpPr>
          <a:spLocks xmlns:a="http://schemas.openxmlformats.org/drawingml/2006/main" noChangeShapeType="1"/>
        </cdr:cNvSpPr>
      </cdr:nvSpPr>
      <cdr:spPr bwMode="auto">
        <a:xfrm xmlns:a="http://schemas.openxmlformats.org/drawingml/2006/main" flipV="1">
          <a:off x="1778000" y="1574826"/>
          <a:ext cx="431817" cy="330173"/>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sm" len="sm"/>
        </a:ln>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0.13158</cdr:x>
      <cdr:y>0.21818</cdr:y>
    </cdr:from>
    <cdr:to>
      <cdr:x>0.68421</cdr:x>
      <cdr:y>0.21818</cdr:y>
    </cdr:to>
    <cdr:cxnSp macro="">
      <cdr:nvCxnSpPr>
        <cdr:cNvPr id="22" name="Straight Connector 21"/>
        <cdr:cNvCxnSpPr/>
      </cdr:nvCxnSpPr>
      <cdr:spPr>
        <a:xfrm xmlns:a="http://schemas.openxmlformats.org/drawingml/2006/main">
          <a:off x="1143000" y="1371600"/>
          <a:ext cx="4800600" cy="0"/>
        </a:xfrm>
        <a:prstGeom xmlns:a="http://schemas.openxmlformats.org/drawingml/2006/main" prst="line">
          <a:avLst/>
        </a:prstGeom>
        <a:noFill xmlns:a="http://schemas.openxmlformats.org/drawingml/2006/main"/>
        <a:ln xmlns:a="http://schemas.openxmlformats.org/drawingml/2006/main" w="19050" cap="flat" cmpd="sng" algn="ctr">
          <a:solidFill>
            <a:srgbClr val="FF9900"/>
          </a:solidFill>
          <a:prstDash val="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0.13158</cdr:x>
      <cdr:y>0.2303</cdr:y>
    </cdr:from>
    <cdr:to>
      <cdr:x>0.68421</cdr:x>
      <cdr:y>0.2303</cdr:y>
    </cdr:to>
    <cdr:cxnSp macro="">
      <cdr:nvCxnSpPr>
        <cdr:cNvPr id="24" name="Straight Connector 23"/>
        <cdr:cNvCxnSpPr/>
      </cdr:nvCxnSpPr>
      <cdr:spPr>
        <a:xfrm xmlns:a="http://schemas.openxmlformats.org/drawingml/2006/main">
          <a:off x="1143000" y="1447800"/>
          <a:ext cx="4800600" cy="0"/>
        </a:xfrm>
        <a:prstGeom xmlns:a="http://schemas.openxmlformats.org/drawingml/2006/main" prst="line">
          <a:avLst/>
        </a:prstGeom>
        <a:noFill xmlns:a="http://schemas.openxmlformats.org/drawingml/2006/main"/>
        <a:ln xmlns:a="http://schemas.openxmlformats.org/drawingml/2006/main" w="19050" cap="flat" cmpd="sng" algn="ctr">
          <a:solidFill>
            <a:srgbClr val="FF9900"/>
          </a:solidFill>
          <a:prstDash val="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0.13158</cdr:x>
      <cdr:y>0.24242</cdr:y>
    </cdr:from>
    <cdr:to>
      <cdr:x>0.68421</cdr:x>
      <cdr:y>0.24242</cdr:y>
    </cdr:to>
    <cdr:cxnSp macro="">
      <cdr:nvCxnSpPr>
        <cdr:cNvPr id="25" name="Straight Connector 24"/>
        <cdr:cNvCxnSpPr/>
      </cdr:nvCxnSpPr>
      <cdr:spPr>
        <a:xfrm xmlns:a="http://schemas.openxmlformats.org/drawingml/2006/main">
          <a:off x="1143000" y="1524000"/>
          <a:ext cx="4800600" cy="0"/>
        </a:xfrm>
        <a:prstGeom xmlns:a="http://schemas.openxmlformats.org/drawingml/2006/main" prst="line">
          <a:avLst/>
        </a:prstGeom>
        <a:noFill xmlns:a="http://schemas.openxmlformats.org/drawingml/2006/main"/>
        <a:ln xmlns:a="http://schemas.openxmlformats.org/drawingml/2006/main" w="19050" cap="flat" cmpd="sng" algn="ctr">
          <a:solidFill>
            <a:srgbClr val="FF9900"/>
          </a:solidFill>
          <a:prstDash val="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799FB9-D34F-8944-8CE6-A1F6DCD63750}" type="datetimeFigureOut">
              <a:rPr lang="en-US" smtClean="0"/>
              <a:t>7/18/2011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195698-E9C8-D546-82B4-2934CAC4AC76}" type="slidenum">
              <a:rPr lang="en-US" smtClean="0"/>
              <a:t>‹#›</a:t>
            </a:fld>
            <a:endParaRPr lang="en-US" dirty="0"/>
          </a:p>
        </p:txBody>
      </p:sp>
    </p:spTree>
    <p:extLst>
      <p:ext uri="{BB962C8B-B14F-4D97-AF65-F5344CB8AC3E}">
        <p14:creationId xmlns:p14="http://schemas.microsoft.com/office/powerpoint/2010/main" val="330210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7/18/2011</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7/18/2011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7/18/2011</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dirty="0"/>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Drag picture to placeholder or click icon to add</a:t>
            </a:r>
            <a:endParaRPr dirty="0"/>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Drag picture to placeholder or click icon to add</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7/18/2011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7/18/2011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7/18/2011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7/18/2011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Drag picture to placeholder or click icon to add</a:t>
            </a:r>
            <a:endParaRPr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7/18/2011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7/18/2011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7/18/2011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7/18/2011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7/18/2011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7/18/2011</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7/18/2011</a:t>
            </a:fld>
            <a:endParaRPr lang="en-US" dirty="0"/>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5.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hyperlink" Target="http://lacoast.gov/new/Data/WaterMarks/Watermarks-2009-09.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mvn.usace.army.mil/pd/cwppra_mission.htm" TargetMode="External"/><Relationship Id="rId2" Type="http://schemas.openxmlformats.org/officeDocument/2006/relationships/hyperlink" Target="http://www.LACoast.gov"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hyperlink" Target="mailto:BergeronS@USGS.gov"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1.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Coastal Wetlands Planning, Protection and Restoration Act Update</a:t>
            </a:r>
            <a:endParaRPr lang="en-US" dirty="0"/>
          </a:p>
        </p:txBody>
      </p:sp>
      <p:sp>
        <p:nvSpPr>
          <p:cNvPr id="3" name="Subtitle 2"/>
          <p:cNvSpPr>
            <a:spLocks noGrp="1"/>
          </p:cNvSpPr>
          <p:nvPr>
            <p:ph type="subTitle" idx="1"/>
          </p:nvPr>
        </p:nvSpPr>
        <p:spPr/>
        <p:txBody>
          <a:bodyPr/>
          <a:lstStyle/>
          <a:p>
            <a:r>
              <a:rPr lang="en-US" dirty="0" smtClean="0"/>
              <a:t>Thursday; July 21, 2011</a:t>
            </a:r>
          </a:p>
          <a:p>
            <a:r>
              <a:rPr lang="en-US" dirty="0" smtClean="0"/>
              <a:t>Coastal Builders Coalition July Meeting</a:t>
            </a:r>
            <a:endParaRPr lang="en-US" dirty="0"/>
          </a:p>
        </p:txBody>
      </p:sp>
      <p:pic>
        <p:nvPicPr>
          <p:cNvPr id="4" name="Picture 7" descr="CWPPRA-Logo.gi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10400" y="4549775"/>
            <a:ext cx="20193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684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www.LaCoast.gov</a:t>
            </a:r>
            <a:endParaRPr lang="en-US"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24061" y="1251678"/>
            <a:ext cx="7353175" cy="551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a:xfrm>
            <a:off x="5951095" y="3456771"/>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Down Arrow 3"/>
          <p:cNvSpPr/>
          <p:nvPr/>
        </p:nvSpPr>
        <p:spPr>
          <a:xfrm>
            <a:off x="5254052" y="3456771"/>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Donut 5"/>
          <p:cNvSpPr/>
          <p:nvPr/>
        </p:nvSpPr>
        <p:spPr>
          <a:xfrm>
            <a:off x="2878110" y="2705725"/>
            <a:ext cx="1026827" cy="91440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65007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2"/>
          </p:nvPr>
        </p:nvPicPr>
        <p:blipFill>
          <a:blip r:embed="rId2" cstate="email">
            <a:extLst>
              <a:ext uri="{28A0092B-C50C-407E-A947-70E740481C1C}">
                <a14:useLocalDpi xmlns:a14="http://schemas.microsoft.com/office/drawing/2010/main" val="0"/>
              </a:ext>
            </a:extLst>
          </a:blip>
          <a:srcRect t="3280" b="3280"/>
          <a:stretch>
            <a:fillRect/>
          </a:stretch>
        </p:blipFill>
        <p:spPr>
          <a:xfrm rot="504148">
            <a:off x="2863850" y="434975"/>
            <a:ext cx="5705475" cy="4119563"/>
          </a:xfrm>
        </p:spPr>
      </p:pic>
      <p:sp>
        <p:nvSpPr>
          <p:cNvPr id="6" name="Title 5"/>
          <p:cNvSpPr>
            <a:spLocks noGrp="1"/>
          </p:cNvSpPr>
          <p:nvPr>
            <p:ph type="ctrTitle"/>
          </p:nvPr>
        </p:nvSpPr>
        <p:spPr>
          <a:xfrm>
            <a:off x="496889" y="3774328"/>
            <a:ext cx="8040009" cy="1470025"/>
          </a:xfrm>
        </p:spPr>
        <p:txBody>
          <a:bodyPr/>
          <a:lstStyle/>
          <a:p>
            <a:r>
              <a:rPr lang="en-US" dirty="0" smtClean="0"/>
              <a:t>CWPPRA Project Schedule</a:t>
            </a:r>
            <a:endParaRPr lang="en-US" dirty="0"/>
          </a:p>
        </p:txBody>
      </p:sp>
      <p:sp>
        <p:nvSpPr>
          <p:cNvPr id="7" name="Subtitle 6"/>
          <p:cNvSpPr>
            <a:spLocks noGrp="1"/>
          </p:cNvSpPr>
          <p:nvPr>
            <p:ph type="subTitle" idx="1"/>
          </p:nvPr>
        </p:nvSpPr>
        <p:spPr>
          <a:xfrm>
            <a:off x="496887" y="5257800"/>
            <a:ext cx="8249874" cy="990600"/>
          </a:xfrm>
        </p:spPr>
        <p:txBody>
          <a:bodyPr/>
          <a:lstStyle/>
          <a:p>
            <a:r>
              <a:rPr lang="en-US" dirty="0" smtClean="0"/>
              <a:t>Note Agency, Phase I Approval, Phase II Approval, Construction Start Date</a:t>
            </a:r>
          </a:p>
          <a:p>
            <a:r>
              <a:rPr lang="en-US" dirty="0" smtClean="0"/>
              <a:t>On LACoast.gov site under Projects</a:t>
            </a:r>
            <a:endParaRPr lang="en-US" dirty="0"/>
          </a:p>
        </p:txBody>
      </p:sp>
    </p:spTree>
    <p:extLst>
      <p:ext uri="{BB962C8B-B14F-4D97-AF65-F5344CB8AC3E}">
        <p14:creationId xmlns:p14="http://schemas.microsoft.com/office/powerpoint/2010/main" val="3351157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CWPPRA Legislation</a:t>
            </a:r>
            <a:endParaRPr lang="en-US" dirty="0"/>
          </a:p>
        </p:txBody>
      </p:sp>
      <p:sp>
        <p:nvSpPr>
          <p:cNvPr id="3" name="Vertical Text Placeholder 2"/>
          <p:cNvSpPr>
            <a:spLocks noGrp="1"/>
          </p:cNvSpPr>
          <p:nvPr>
            <p:ph type="body" orient="vert" idx="1"/>
          </p:nvPr>
        </p:nvSpPr>
        <p:spPr>
          <a:xfrm rot="16200000">
            <a:off x="527838" y="-9041"/>
            <a:ext cx="6513511" cy="6742723"/>
          </a:xfrm>
        </p:spPr>
        <p:txBody>
          <a:bodyPr>
            <a:normAutofit fontScale="62500" lnSpcReduction="20000"/>
          </a:bodyPr>
          <a:lstStyle/>
          <a:p>
            <a:pPr marL="0" indent="0">
              <a:buNone/>
            </a:pPr>
            <a:r>
              <a:rPr lang="en-US" b="1" dirty="0">
                <a:solidFill>
                  <a:srgbClr val="F8C000"/>
                </a:solidFill>
              </a:rPr>
              <a:t>CWPPRA ACT - PL 101-646, Title III 2. 1990 George Bush </a:t>
            </a:r>
            <a:r>
              <a:rPr lang="en-US" b="1" dirty="0" smtClean="0">
                <a:solidFill>
                  <a:srgbClr val="F8C000"/>
                </a:solidFill>
              </a:rPr>
              <a:t>Signed the </a:t>
            </a:r>
            <a:r>
              <a:rPr lang="en-US" b="1" dirty="0">
                <a:solidFill>
                  <a:srgbClr val="F8C000"/>
                </a:solidFill>
              </a:rPr>
              <a:t>Bill </a:t>
            </a:r>
          </a:p>
          <a:p>
            <a:pPr marL="0" indent="0">
              <a:buNone/>
            </a:pPr>
            <a:r>
              <a:rPr lang="en-US" sz="6500" b="1" dirty="0">
                <a:solidFill>
                  <a:srgbClr val="F8C000"/>
                </a:solidFill>
              </a:rPr>
              <a:t>Authorization History:</a:t>
            </a:r>
          </a:p>
          <a:p>
            <a:r>
              <a:rPr lang="en-US" b="1" dirty="0">
                <a:solidFill>
                  <a:srgbClr val="F8C000"/>
                </a:solidFill>
              </a:rPr>
              <a:t>(1)	CWPPRA ORIGINAL AUTHORIZATION: </a:t>
            </a:r>
            <a:r>
              <a:rPr lang="en-US" dirty="0">
                <a:solidFill>
                  <a:srgbClr val="F8C000"/>
                </a:solidFill>
              </a:rPr>
              <a:t>Nonindigenous Aquatic Nuisance Prevention and Control Act of 1990 (Public Law 101-646, Title III, dated 29 Nov 1990</a:t>
            </a:r>
            <a:r>
              <a:rPr lang="en-US" dirty="0" smtClean="0">
                <a:solidFill>
                  <a:srgbClr val="F8C000"/>
                </a:solidFill>
              </a:rPr>
              <a:t>) Authorized </a:t>
            </a:r>
            <a:r>
              <a:rPr lang="en-US" dirty="0">
                <a:solidFill>
                  <a:srgbClr val="F8C000"/>
                </a:solidFill>
              </a:rPr>
              <a:t>CWPPRA through 1999.</a:t>
            </a:r>
          </a:p>
          <a:p>
            <a:r>
              <a:rPr lang="en-US" b="1" dirty="0">
                <a:solidFill>
                  <a:srgbClr val="F8C000"/>
                </a:solidFill>
              </a:rPr>
              <a:t>(2)	CWPPRA 2nd AUTHORIZATION:	</a:t>
            </a:r>
            <a:r>
              <a:rPr lang="en-US" dirty="0">
                <a:solidFill>
                  <a:srgbClr val="F8C000"/>
                </a:solidFill>
              </a:rPr>
              <a:t>Departments of Veterans Affairs and Housing and Urban Development, and Independent Agencies Appropriations Act, 2000 (Public Law 106-74, Title IV, General Provisions, dated 20Oct1999</a:t>
            </a:r>
            <a:r>
              <a:rPr lang="en-US" dirty="0" smtClean="0">
                <a:solidFill>
                  <a:srgbClr val="F8C000"/>
                </a:solidFill>
              </a:rPr>
              <a:t>)</a:t>
            </a:r>
            <a:r>
              <a:rPr lang="en-US" i="1" dirty="0">
                <a:solidFill>
                  <a:srgbClr val="F8C000"/>
                </a:solidFill>
              </a:rPr>
              <a:t> SEC. 430</a:t>
            </a:r>
            <a:r>
              <a:rPr lang="en-US" dirty="0">
                <a:solidFill>
                  <a:srgbClr val="F8C000"/>
                </a:solidFill>
              </a:rPr>
              <a:t>. Section 4(a) of the Act of August 9, 1950 (16 U.S.C. 777c(a)), is amended in the second sentence by striking “1999” and inserting “2000”.”</a:t>
            </a:r>
          </a:p>
          <a:p>
            <a:r>
              <a:rPr lang="en-US" b="1" dirty="0">
                <a:solidFill>
                  <a:srgbClr val="F8C000"/>
                </a:solidFill>
              </a:rPr>
              <a:t>(3)	CWPPRA 3rd AUTHORIZATION: </a:t>
            </a:r>
            <a:r>
              <a:rPr lang="en-US" dirty="0">
                <a:solidFill>
                  <a:srgbClr val="F8C000"/>
                </a:solidFill>
              </a:rPr>
              <a:t>Fish and Wildlife Programs Improvement and Nation Wildlife Refuge System Centennial Act of 2000 (Public Law 106-408, Section 123, dated 01 Nov 2000)</a:t>
            </a:r>
          </a:p>
          <a:p>
            <a:r>
              <a:rPr lang="en-US" i="1" dirty="0">
                <a:solidFill>
                  <a:srgbClr val="F8C000"/>
                </a:solidFill>
              </a:rPr>
              <a:t>SEC. 123</a:t>
            </a:r>
            <a:r>
              <a:rPr lang="en-US" dirty="0">
                <a:solidFill>
                  <a:srgbClr val="F8C000"/>
                </a:solidFill>
              </a:rPr>
              <a:t>. Section 4(a) of the Dingell-Johnson Sport Fish Restoration Act (16 U.S.C. 777c(a) is amended in the second sentence by striking “2000” and inserting “2009”.”</a:t>
            </a:r>
          </a:p>
          <a:p>
            <a:r>
              <a:rPr lang="en-US" b="1" dirty="0">
                <a:solidFill>
                  <a:srgbClr val="F8C000"/>
                </a:solidFill>
              </a:rPr>
              <a:t>(4)	CWPPRA 4th AUTHORIZATION:	</a:t>
            </a:r>
            <a:r>
              <a:rPr lang="en-US" dirty="0">
                <a:solidFill>
                  <a:srgbClr val="F8C000"/>
                </a:solidFill>
              </a:rPr>
              <a:t>Consolidated Appropriations Act (Public Law 108-447, Division D, Title X, Section 114, dated 08Dec2004</a:t>
            </a:r>
            <a:r>
              <a:rPr lang="en-US" dirty="0" smtClean="0">
                <a:solidFill>
                  <a:srgbClr val="F8C000"/>
                </a:solidFill>
              </a:rPr>
              <a:t>) </a:t>
            </a:r>
            <a:r>
              <a:rPr lang="en-US" i="1" dirty="0" smtClean="0">
                <a:solidFill>
                  <a:srgbClr val="F8C000"/>
                </a:solidFill>
              </a:rPr>
              <a:t>Sec</a:t>
            </a:r>
            <a:r>
              <a:rPr lang="en-US" i="1" dirty="0">
                <a:solidFill>
                  <a:srgbClr val="F8C000"/>
                </a:solidFill>
              </a:rPr>
              <a:t>. 114. </a:t>
            </a:r>
            <a:r>
              <a:rPr lang="en-US" dirty="0">
                <a:solidFill>
                  <a:srgbClr val="F8C000"/>
                </a:solidFill>
              </a:rPr>
              <a:t>Coastal Wetland Conservation Project Funding.</a:t>
            </a:r>
          </a:p>
          <a:p>
            <a:r>
              <a:rPr lang="en-US" dirty="0" smtClean="0">
                <a:solidFill>
                  <a:srgbClr val="F8C000"/>
                </a:solidFill>
              </a:rPr>
              <a:t>PERIOD OF </a:t>
            </a:r>
            <a:r>
              <a:rPr lang="en-US" dirty="0">
                <a:solidFill>
                  <a:srgbClr val="F8C000"/>
                </a:solidFill>
              </a:rPr>
              <a:t>AUTHORIZATION. ─ Section 4(a) of the Dingell-Johnson Sport Fish Restoration Act 16 U.S.C. 777c (a) is amended in the second sentence by striking “2009” and inserting “2019”.”</a:t>
            </a:r>
          </a:p>
        </p:txBody>
      </p:sp>
      <p:pic>
        <p:nvPicPr>
          <p:cNvPr id="4" name="Picture 3"/>
          <p:cNvPicPr>
            <a:picLocks noChangeAspect="1"/>
          </p:cNvPicPr>
          <p:nvPr/>
        </p:nvPicPr>
        <p:blipFill>
          <a:blip r:embed="rId2"/>
          <a:stretch>
            <a:fillRect/>
          </a:stretch>
        </p:blipFill>
        <p:spPr>
          <a:xfrm>
            <a:off x="6828020" y="279232"/>
            <a:ext cx="2222180" cy="1151830"/>
          </a:xfrm>
          <a:prstGeom prst="rect">
            <a:avLst/>
          </a:prstGeom>
        </p:spPr>
      </p:pic>
    </p:spTree>
    <p:extLst>
      <p:ext uri="{BB962C8B-B14F-4D97-AF65-F5344CB8AC3E}">
        <p14:creationId xmlns:p14="http://schemas.microsoft.com/office/powerpoint/2010/main" val="63186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CWPPRA Legislative</a:t>
            </a:r>
            <a:endParaRPr lang="en-US" dirty="0"/>
          </a:p>
        </p:txBody>
      </p:sp>
      <p:sp>
        <p:nvSpPr>
          <p:cNvPr id="3" name="Vertical Text Placeholder 2"/>
          <p:cNvSpPr>
            <a:spLocks noGrp="1"/>
          </p:cNvSpPr>
          <p:nvPr>
            <p:ph type="body" orient="vert" idx="1"/>
          </p:nvPr>
        </p:nvSpPr>
        <p:spPr>
          <a:xfrm rot="16200000">
            <a:off x="934413" y="-455932"/>
            <a:ext cx="5710441" cy="6833435"/>
          </a:xfrm>
        </p:spPr>
        <p:txBody>
          <a:bodyPr>
            <a:normAutofit fontScale="47500" lnSpcReduction="20000"/>
          </a:bodyPr>
          <a:lstStyle/>
          <a:p>
            <a:pPr marL="0" indent="0">
              <a:buNone/>
            </a:pPr>
            <a:r>
              <a:rPr lang="en-US" sz="8600" b="1" dirty="0" smtClean="0">
                <a:solidFill>
                  <a:srgbClr val="F8C000"/>
                </a:solidFill>
              </a:rPr>
              <a:t>Funding </a:t>
            </a:r>
            <a:r>
              <a:rPr lang="en-US" sz="8600" b="1" dirty="0">
                <a:solidFill>
                  <a:srgbClr val="F8C000"/>
                </a:solidFill>
              </a:rPr>
              <a:t>History:</a:t>
            </a:r>
          </a:p>
          <a:p>
            <a:r>
              <a:rPr lang="en-US" b="1" dirty="0">
                <a:solidFill>
                  <a:srgbClr val="F8C000"/>
                </a:solidFill>
              </a:rPr>
              <a:t>(1)	CWPPRA ORIGINAL FUNDING:	</a:t>
            </a:r>
            <a:r>
              <a:rPr lang="en-US" dirty="0">
                <a:solidFill>
                  <a:srgbClr val="F8C000"/>
                </a:solidFill>
              </a:rPr>
              <a:t>Omnibus Budget Reconciliation Act of 1990 (Public Law 101-508, Title IX, Section 11211, dated 05 Nov 1990, effective 01 Dec 1990)</a:t>
            </a:r>
          </a:p>
          <a:p>
            <a:r>
              <a:rPr lang="en-US" dirty="0">
                <a:solidFill>
                  <a:srgbClr val="F8C000"/>
                </a:solidFill>
              </a:rPr>
              <a:t>Provided dedicated funding for CWPPRA via the transfer of small engine fuel taxes from the Highway Trust Fund to the Sport Fish Restoration Account through FY94, thus providing CWPPRA with funds through FY95.</a:t>
            </a:r>
          </a:p>
          <a:p>
            <a:r>
              <a:rPr lang="en-US" b="1" dirty="0">
                <a:solidFill>
                  <a:srgbClr val="F8C000"/>
                </a:solidFill>
              </a:rPr>
              <a:t>(2)	CWPPRA 2nd FUNDING: </a:t>
            </a:r>
            <a:r>
              <a:rPr lang="en-US" dirty="0">
                <a:solidFill>
                  <a:srgbClr val="F8C000"/>
                </a:solidFill>
              </a:rPr>
              <a:t>Intermodal Surface Transportation Efficiency Act of 1991 (Public Law 102-240, Title VIII, Section 8002, dated 18 Dec 1991)</a:t>
            </a:r>
          </a:p>
          <a:p>
            <a:r>
              <a:rPr lang="en-US" dirty="0">
                <a:solidFill>
                  <a:srgbClr val="F8C000"/>
                </a:solidFill>
              </a:rPr>
              <a:t>Provided dedicated funding for CWPPRA via the transfer of small engine fuel taxes from the Highway Trust Fund to the Sport Fish Restoration Account through FY98, thus providing CWPPRA with funds through FY99.</a:t>
            </a:r>
          </a:p>
          <a:p>
            <a:r>
              <a:rPr lang="en-US" b="1" dirty="0">
                <a:solidFill>
                  <a:srgbClr val="F8C000"/>
                </a:solidFill>
              </a:rPr>
              <a:t>(3)	CWPPRA 3rd FUNDING: </a:t>
            </a:r>
            <a:r>
              <a:rPr lang="en-US" dirty="0">
                <a:solidFill>
                  <a:srgbClr val="F8C000"/>
                </a:solidFill>
              </a:rPr>
              <a:t>Transportation Equity Act for the 21st Century (Public Law 105-178, Title IX, Section 9002, dated 09 Jun 1998)</a:t>
            </a:r>
          </a:p>
          <a:p>
            <a:r>
              <a:rPr lang="en-US" dirty="0">
                <a:solidFill>
                  <a:srgbClr val="F8C000"/>
                </a:solidFill>
              </a:rPr>
              <a:t>Provided dedicated funding for CWPPRA via the transfer of small engine fuel taxes from the Highway Trust Fund to the Sport Fish Restoration Account through FY05, thus providing CWPPRA with funds through FY06.</a:t>
            </a:r>
          </a:p>
          <a:p>
            <a:r>
              <a:rPr lang="en-US" b="1" dirty="0">
                <a:solidFill>
                  <a:srgbClr val="F8C000"/>
                </a:solidFill>
              </a:rPr>
              <a:t>(4)	CWPPRA 4th Funding: </a:t>
            </a:r>
            <a:r>
              <a:rPr lang="en-US" dirty="0">
                <a:solidFill>
                  <a:srgbClr val="F8C000"/>
                </a:solidFill>
              </a:rPr>
              <a:t>Safe, Accountable, Flexible, Efficient Transportation Equity Act: A Legacy for Users (SAFTEA LU) (Public Law 109-59, Title XI, Section 11101, dated 10Aug2005)</a:t>
            </a:r>
          </a:p>
          <a:p>
            <a:r>
              <a:rPr lang="en-US" dirty="0">
                <a:solidFill>
                  <a:srgbClr val="F8C000"/>
                </a:solidFill>
              </a:rPr>
              <a:t>Provided dedicated funding for CWPPRA via the transfer of small engine fuel taxes from the Highway Trust Fund to the Sport Fish Restoration Account through FY11, thus providing CWPPRA with funds through FY12.</a:t>
            </a:r>
          </a:p>
        </p:txBody>
      </p:sp>
      <p:pic>
        <p:nvPicPr>
          <p:cNvPr id="4" name="Picture 7" descr="sedimen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5298" y="5326047"/>
            <a:ext cx="1824264" cy="136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9948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Graph</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63944" y="1864533"/>
            <a:ext cx="6431118" cy="47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995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Totals</a:t>
            </a:r>
            <a:endParaRPr lang="en-US" dirty="0"/>
          </a:p>
        </p:txBody>
      </p:sp>
      <p:graphicFrame>
        <p:nvGraphicFramePr>
          <p:cNvPr id="4" name="Group 203"/>
          <p:cNvGraphicFramePr>
            <a:graphicFrameLocks/>
          </p:cNvGraphicFramePr>
          <p:nvPr>
            <p:extLst>
              <p:ext uri="{D42A27DB-BD31-4B8C-83A1-F6EECF244321}">
                <p14:modId xmlns:p14="http://schemas.microsoft.com/office/powerpoint/2010/main" val="13208371"/>
              </p:ext>
            </p:extLst>
          </p:nvPr>
        </p:nvGraphicFramePr>
        <p:xfrm>
          <a:off x="961869" y="3156679"/>
          <a:ext cx="7315200" cy="1065213"/>
        </p:xfrm>
        <a:graphic>
          <a:graphicData uri="http://schemas.openxmlformats.org/drawingml/2006/table">
            <a:tbl>
              <a:tblPr/>
              <a:tblGrid>
                <a:gridCol w="1639888"/>
                <a:gridCol w="1974850"/>
                <a:gridCol w="1676400"/>
                <a:gridCol w="2024062"/>
              </a:tblGrid>
              <a:tr h="4556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Funding Summary</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Federal</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non-Federal</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Total Program</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667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Thru FY11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      1,139,602,004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   192,497,248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       1,332,099,252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68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Thru FY20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      1,972,317,912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   331,505,938</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       2,303,823,850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80479" y="4571768"/>
            <a:ext cx="2855625" cy="1901284"/>
          </a:xfrm>
          <a:prstGeom prst="rect">
            <a:avLst/>
          </a:prstGeom>
        </p:spPr>
      </p:pic>
    </p:spTree>
    <p:extLst>
      <p:ext uri="{BB962C8B-B14F-4D97-AF65-F5344CB8AC3E}">
        <p14:creationId xmlns:p14="http://schemas.microsoft.com/office/powerpoint/2010/main" val="2538507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787167918"/>
              </p:ext>
            </p:extLst>
          </p:nvPr>
        </p:nvGraphicFramePr>
        <p:xfrm>
          <a:off x="228600" y="304800"/>
          <a:ext cx="8686799" cy="6286499"/>
        </p:xfrm>
        <a:graphic>
          <a:graphicData uri="http://schemas.openxmlformats.org/drawingml/2006/chart">
            <c:chart xmlns:c="http://schemas.openxmlformats.org/drawingml/2006/chart" xmlns:r="http://schemas.openxmlformats.org/officeDocument/2006/relationships" r:id="rId2"/>
          </a:graphicData>
        </a:graphic>
      </p:graphicFrame>
      <p:sp>
        <p:nvSpPr>
          <p:cNvPr id="2" name="Down Arrow 1"/>
          <p:cNvSpPr/>
          <p:nvPr/>
        </p:nvSpPr>
        <p:spPr>
          <a:xfrm>
            <a:off x="7000405" y="67456"/>
            <a:ext cx="839449" cy="135411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ight Arrow 3"/>
          <p:cNvSpPr/>
          <p:nvPr/>
        </p:nvSpPr>
        <p:spPr>
          <a:xfrm rot="10800000">
            <a:off x="8335780" y="1376447"/>
            <a:ext cx="68080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own Arrow 4"/>
          <p:cNvSpPr/>
          <p:nvPr/>
        </p:nvSpPr>
        <p:spPr>
          <a:xfrm rot="10800000">
            <a:off x="7011396" y="1950852"/>
            <a:ext cx="910903" cy="101719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8481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CWPPRA Funding Issues</a:t>
            </a:r>
            <a:endParaRPr lang="en-US" dirty="0"/>
          </a:p>
        </p:txBody>
      </p:sp>
      <p:sp>
        <p:nvSpPr>
          <p:cNvPr id="3" name="TextBox 2"/>
          <p:cNvSpPr txBox="1"/>
          <p:nvPr/>
        </p:nvSpPr>
        <p:spPr>
          <a:xfrm>
            <a:off x="2680963" y="2146984"/>
            <a:ext cx="4021446" cy="4524316"/>
          </a:xfrm>
          <a:prstGeom prst="rect">
            <a:avLst/>
          </a:prstGeom>
          <a:noFill/>
        </p:spPr>
        <p:txBody>
          <a:bodyPr wrap="square" rtlCol="0">
            <a:spAutoFit/>
          </a:bodyPr>
          <a:lstStyle/>
          <a:p>
            <a:r>
              <a:rPr lang="en-US" dirty="0">
                <a:solidFill>
                  <a:schemeClr val="bg2"/>
                </a:solidFill>
              </a:rPr>
              <a:t>This federal legislation was first enacted in 1990 and is authorized through 2019. </a:t>
            </a:r>
            <a:endParaRPr lang="en-US" dirty="0" smtClean="0">
              <a:solidFill>
                <a:schemeClr val="bg2"/>
              </a:solidFill>
            </a:endParaRPr>
          </a:p>
          <a:p>
            <a:endParaRPr lang="en-US" dirty="0">
              <a:solidFill>
                <a:schemeClr val="bg2"/>
              </a:solidFill>
            </a:endParaRPr>
          </a:p>
          <a:p>
            <a:r>
              <a:rPr lang="en-US" dirty="0" smtClean="0">
                <a:solidFill>
                  <a:schemeClr val="bg2"/>
                </a:solidFill>
              </a:rPr>
              <a:t>Its </a:t>
            </a:r>
            <a:r>
              <a:rPr lang="en-US" dirty="0">
                <a:solidFill>
                  <a:schemeClr val="bg2"/>
                </a:solidFill>
              </a:rPr>
              <a:t>funding source, the Sport Fish Restoration and Boating Safety Trust Fund, has not been reauthorization since expiring in October 2009</a:t>
            </a:r>
            <a:r>
              <a:rPr lang="en-US" dirty="0" smtClean="0">
                <a:solidFill>
                  <a:schemeClr val="bg2"/>
                </a:solidFill>
              </a:rPr>
              <a:t>.</a:t>
            </a:r>
          </a:p>
          <a:p>
            <a:endParaRPr lang="en-US" dirty="0">
              <a:solidFill>
                <a:schemeClr val="bg2"/>
              </a:solidFill>
            </a:endParaRPr>
          </a:p>
          <a:p>
            <a:r>
              <a:rPr lang="en-US" dirty="0" smtClean="0">
                <a:solidFill>
                  <a:schemeClr val="bg2"/>
                </a:solidFill>
              </a:rPr>
              <a:t>CWPPRA </a:t>
            </a:r>
            <a:r>
              <a:rPr lang="en-US" dirty="0">
                <a:solidFill>
                  <a:schemeClr val="bg2"/>
                </a:solidFill>
              </a:rPr>
              <a:t>is currently being continued by Congressional continuing resolution. Current CWPPRA </a:t>
            </a:r>
            <a:r>
              <a:rPr lang="en-US" b="1" dirty="0">
                <a:solidFill>
                  <a:srgbClr val="F8C000"/>
                </a:solidFill>
              </a:rPr>
              <a:t>funding for new construction projects</a:t>
            </a:r>
            <a:r>
              <a:rPr lang="en-US" dirty="0"/>
              <a:t> </a:t>
            </a:r>
            <a:r>
              <a:rPr lang="en-US" dirty="0">
                <a:solidFill>
                  <a:schemeClr val="bg2"/>
                </a:solidFill>
              </a:rPr>
              <a:t>will likely </a:t>
            </a:r>
            <a:r>
              <a:rPr lang="en-US" b="1" dirty="0">
                <a:solidFill>
                  <a:srgbClr val="F8C000"/>
                </a:solidFill>
              </a:rPr>
              <a:t>only continue for </a:t>
            </a:r>
            <a:r>
              <a:rPr lang="en-US" b="1" dirty="0">
                <a:solidFill>
                  <a:schemeClr val="accent3"/>
                </a:solidFill>
              </a:rPr>
              <a:t>an additional two to three years</a:t>
            </a:r>
            <a:r>
              <a:rPr lang="en-US" b="1" dirty="0">
                <a:solidFill>
                  <a:srgbClr val="F8C000"/>
                </a:solidFill>
              </a:rPr>
              <a:t>. </a:t>
            </a:r>
          </a:p>
        </p:txBody>
      </p:sp>
      <p:pic>
        <p:nvPicPr>
          <p:cNvPr id="4" name="Picture 3" descr="1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446" y="1396309"/>
            <a:ext cx="2130353" cy="319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29475" y="3340267"/>
            <a:ext cx="2069788" cy="315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8891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sz="3600" b="1" dirty="0">
                <a:solidFill>
                  <a:srgbClr val="FFFF00"/>
                </a:solidFill>
                <a:latin typeface="Arial" charset="0"/>
              </a:rPr>
              <a:t>Total Funding Required</a:t>
            </a:r>
            <a:br>
              <a:rPr lang="en-US" sz="3600" b="1" dirty="0">
                <a:solidFill>
                  <a:srgbClr val="FFFF00"/>
                </a:solidFill>
                <a:latin typeface="Arial" charset="0"/>
              </a:rPr>
            </a:br>
            <a:r>
              <a:rPr lang="en-US" sz="3600" b="1" dirty="0">
                <a:solidFill>
                  <a:srgbClr val="FFFF00"/>
                </a:solidFill>
                <a:latin typeface="Arial" charset="0"/>
              </a:rPr>
              <a:t>(for projects for which construction has started)</a:t>
            </a:r>
            <a:endParaRPr lang="en-US" sz="3600" dirty="0"/>
          </a:p>
        </p:txBody>
      </p:sp>
      <p:sp>
        <p:nvSpPr>
          <p:cNvPr id="3" name="Vertical Text Placeholder 2"/>
          <p:cNvSpPr>
            <a:spLocks noGrp="1"/>
          </p:cNvSpPr>
          <p:nvPr>
            <p:ph type="body" orient="vert" idx="1"/>
          </p:nvPr>
        </p:nvSpPr>
        <p:spPr>
          <a:xfrm rot="16200000">
            <a:off x="537792" y="752010"/>
            <a:ext cx="6431704" cy="5810250"/>
          </a:xfrm>
        </p:spPr>
        <p:txBody>
          <a:bodyPr>
            <a:normAutofit/>
          </a:bodyPr>
          <a:lstStyle/>
          <a:p>
            <a:pPr>
              <a:tabLst>
                <a:tab pos="5257800" algn="l"/>
                <a:tab pos="5600700" algn="l"/>
              </a:tabLst>
            </a:pPr>
            <a:r>
              <a:rPr lang="en-US" b="1" dirty="0">
                <a:solidFill>
                  <a:srgbClr val="FFC000"/>
                </a:solidFill>
                <a:latin typeface="Arial" charset="0"/>
              </a:rPr>
              <a:t>The overall funding limits of the program should be considered when approving projects for construction</a:t>
            </a:r>
          </a:p>
          <a:p>
            <a:pPr>
              <a:tabLst>
                <a:tab pos="5257800" algn="l"/>
                <a:tab pos="5600700" algn="l"/>
              </a:tabLst>
            </a:pPr>
            <a:r>
              <a:rPr lang="en-US" b="1" dirty="0">
                <a:solidFill>
                  <a:srgbClr val="FFC000"/>
                </a:solidFill>
                <a:latin typeface="Arial" charset="0"/>
              </a:rPr>
              <a:t>Once a project begins construction, the program should provide OM&amp;M over 20 year life of project</a:t>
            </a:r>
          </a:p>
          <a:p>
            <a:pPr lvl="1">
              <a:buNone/>
              <a:tabLst>
                <a:tab pos="5257800" algn="l"/>
                <a:tab pos="5600700" algn="l"/>
              </a:tabLst>
            </a:pPr>
            <a:r>
              <a:rPr lang="en-US" sz="2000" b="1" dirty="0">
                <a:solidFill>
                  <a:srgbClr val="FFC000"/>
                </a:solidFill>
                <a:latin typeface="Arial" charset="0"/>
              </a:rPr>
              <a:t>- PPL1-8 projects have funding for 20 years already set aside</a:t>
            </a:r>
          </a:p>
          <a:p>
            <a:pPr lvl="1">
              <a:buNone/>
              <a:tabLst>
                <a:tab pos="5257800" algn="l"/>
                <a:tab pos="5600700" algn="l"/>
              </a:tabLst>
            </a:pPr>
            <a:r>
              <a:rPr lang="en-US" sz="2000" b="1" dirty="0">
                <a:solidFill>
                  <a:srgbClr val="FFC000"/>
                </a:solidFill>
                <a:latin typeface="Arial" charset="0"/>
              </a:rPr>
              <a:t>- PPL9+ projects set aside funds in increments: Ph I/ construction + 3 yrs OM&amp;M/ yearly OM&amp;M thereafter</a:t>
            </a:r>
          </a:p>
          <a:p>
            <a:pPr>
              <a:tabLst>
                <a:tab pos="5257800" algn="l"/>
                <a:tab pos="5600700" algn="l"/>
              </a:tabLst>
            </a:pPr>
            <a:r>
              <a:rPr lang="en-US" b="1" dirty="0">
                <a:solidFill>
                  <a:srgbClr val="FFC000"/>
                </a:solidFill>
                <a:latin typeface="Arial" charset="0"/>
              </a:rPr>
              <a:t>Total funds into the total program (Fed/non-Fed) over life of program (FY92-20) </a:t>
            </a:r>
            <a:r>
              <a:rPr lang="en-US" b="1" dirty="0">
                <a:latin typeface="Arial" charset="0"/>
              </a:rPr>
              <a:t>= </a:t>
            </a:r>
            <a:r>
              <a:rPr lang="en-US" b="1" dirty="0">
                <a:solidFill>
                  <a:srgbClr val="FF0000"/>
                </a:solidFill>
                <a:latin typeface="Arial" charset="0"/>
              </a:rPr>
              <a:t>$</a:t>
            </a:r>
            <a:r>
              <a:rPr lang="en-US" b="1" dirty="0" smtClean="0">
                <a:solidFill>
                  <a:srgbClr val="FF0000"/>
                </a:solidFill>
                <a:latin typeface="Arial" charset="0"/>
              </a:rPr>
              <a:t>2,387.7M</a:t>
            </a:r>
            <a:endParaRPr lang="en-US" b="1" dirty="0">
              <a:solidFill>
                <a:srgbClr val="FF0000"/>
              </a:solidFill>
              <a:latin typeface="Arial" charset="0"/>
            </a:endParaRPr>
          </a:p>
        </p:txBody>
      </p:sp>
      <p:pic>
        <p:nvPicPr>
          <p:cNvPr id="2050" name="Picture 2" descr="C:\Programs\Office2010\MEDIA\CAGCAT10\j0222015.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56497" y="5172890"/>
            <a:ext cx="1408642" cy="1413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893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Funding Information</a:t>
            </a:r>
            <a:endParaRPr lang="en-US" dirty="0"/>
          </a:p>
        </p:txBody>
      </p:sp>
      <p:sp>
        <p:nvSpPr>
          <p:cNvPr id="3" name="Text Placeholder 2"/>
          <p:cNvSpPr>
            <a:spLocks noGrp="1"/>
          </p:cNvSpPr>
          <p:nvPr>
            <p:ph type="body" idx="1"/>
          </p:nvPr>
        </p:nvSpPr>
        <p:spPr/>
        <p:txBody>
          <a:bodyPr/>
          <a:lstStyle/>
          <a:p>
            <a:r>
              <a:rPr lang="en-US" dirty="0"/>
              <a:t>The total cumulative obligation to-date is $1 billion; of that, CWPPRA has spent $737 million. CWPPRA is a $2.5 billion program over its 29-year authorization period.</a:t>
            </a:r>
          </a:p>
          <a:p>
            <a:endParaRPr lang="en-US" dirty="0"/>
          </a:p>
        </p:txBody>
      </p:sp>
    </p:spTree>
    <p:extLst>
      <p:ext uri="{BB962C8B-B14F-4D97-AF65-F5344CB8AC3E}">
        <p14:creationId xmlns:p14="http://schemas.microsoft.com/office/powerpoint/2010/main" val="18068026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 Interesting Partnership Idea</a:t>
            </a:r>
            <a:endParaRPr lang="en-US" dirty="0"/>
          </a:p>
        </p:txBody>
      </p:sp>
      <p:pic>
        <p:nvPicPr>
          <p:cNvPr id="7" name="Picture 6" descr="cwppra_logo_cl"/>
          <p:cNvPicPr>
            <a:picLocks noGrp="1"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4887" y="2148069"/>
            <a:ext cx="36480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8" name="Picture 7" descr="usfw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104" y="228600"/>
            <a:ext cx="822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nrcscolor logo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77913" y="2644753"/>
            <a:ext cx="1752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pa_logo(new)"/>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18595" y="4664075"/>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2"/>
          <p:cNvSpPr txBox="1">
            <a:spLocks noChangeArrowheads="1"/>
          </p:cNvSpPr>
          <p:nvPr/>
        </p:nvSpPr>
        <p:spPr bwMode="auto">
          <a:xfrm>
            <a:off x="4243177" y="1329556"/>
            <a:ext cx="2578727"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p>
            <a:pPr algn="ctr" eaLnBrk="1" hangingPunct="1">
              <a:spcBef>
                <a:spcPct val="20000"/>
              </a:spcBef>
              <a:buClr>
                <a:schemeClr val="accent1"/>
              </a:buClr>
            </a:pPr>
            <a:r>
              <a:rPr lang="en-US" sz="1400" b="1" kern="1200" dirty="0">
                <a:solidFill>
                  <a:schemeClr val="accent1"/>
                </a:solidFill>
                <a:latin typeface="Tahoma" charset="0"/>
              </a:rPr>
              <a:t>U.S. Department of Interior -</a:t>
            </a:r>
          </a:p>
          <a:p>
            <a:pPr algn="ctr" eaLnBrk="1" hangingPunct="1">
              <a:spcBef>
                <a:spcPct val="20000"/>
              </a:spcBef>
              <a:buClr>
                <a:schemeClr val="accent1"/>
              </a:buClr>
            </a:pPr>
            <a:r>
              <a:rPr lang="en-US" sz="1400" b="1" kern="1200" dirty="0">
                <a:solidFill>
                  <a:schemeClr val="accent1"/>
                </a:solidFill>
                <a:latin typeface="Tahoma" charset="0"/>
              </a:rPr>
              <a:t>U.S. Fish and Wildlife Service</a:t>
            </a:r>
          </a:p>
        </p:txBody>
      </p:sp>
      <p:sp>
        <p:nvSpPr>
          <p:cNvPr id="13" name="Text Box 13"/>
          <p:cNvSpPr txBox="1">
            <a:spLocks noChangeArrowheads="1"/>
          </p:cNvSpPr>
          <p:nvPr/>
        </p:nvSpPr>
        <p:spPr bwMode="auto">
          <a:xfrm>
            <a:off x="4265773" y="3525662"/>
            <a:ext cx="2667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p>
            <a:pPr algn="ctr" eaLnBrk="1" hangingPunct="1">
              <a:spcBef>
                <a:spcPct val="50000"/>
              </a:spcBef>
            </a:pPr>
            <a:r>
              <a:rPr lang="en-US" sz="1400" b="1" kern="1200" dirty="0">
                <a:solidFill>
                  <a:srgbClr val="F8C000"/>
                </a:solidFill>
                <a:latin typeface="Tahoma" charset="0"/>
              </a:rPr>
              <a:t>U.S. Department of Agriculture - Natural Resources Conservation Service</a:t>
            </a:r>
          </a:p>
        </p:txBody>
      </p:sp>
      <p:sp>
        <p:nvSpPr>
          <p:cNvPr id="14" name="Text Box 14"/>
          <p:cNvSpPr txBox="1">
            <a:spLocks noChangeArrowheads="1"/>
          </p:cNvSpPr>
          <p:nvPr/>
        </p:nvSpPr>
        <p:spPr bwMode="auto">
          <a:xfrm>
            <a:off x="4444757" y="5730875"/>
            <a:ext cx="2364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Clr>
                <a:schemeClr val="accent1"/>
              </a:buClr>
            </a:pPr>
            <a:r>
              <a:rPr lang="en-US" sz="1400" b="1" dirty="0">
                <a:solidFill>
                  <a:srgbClr val="F8C000"/>
                </a:solidFill>
                <a:latin typeface="Tahoma" charset="0"/>
              </a:rPr>
              <a:t>U.S. Environmental Protection Agency</a:t>
            </a:r>
            <a:endParaRPr kumimoji="1" lang="en-US" sz="1400" dirty="0">
              <a:solidFill>
                <a:srgbClr val="F8C000"/>
              </a:solidFill>
            </a:endParaRPr>
          </a:p>
        </p:txBody>
      </p:sp>
      <p:pic>
        <p:nvPicPr>
          <p:cNvPr id="15" name="Picture 14" descr="NOAA no text"/>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595765" y="300362"/>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6"/>
          <p:cNvSpPr txBox="1">
            <a:spLocks noChangeArrowheads="1"/>
          </p:cNvSpPr>
          <p:nvPr/>
        </p:nvSpPr>
        <p:spPr bwMode="auto">
          <a:xfrm>
            <a:off x="6932773" y="1329691"/>
            <a:ext cx="22563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p>
            <a:pPr algn="ctr" eaLnBrk="1" hangingPunct="1">
              <a:spcBef>
                <a:spcPct val="50000"/>
              </a:spcBef>
            </a:pPr>
            <a:r>
              <a:rPr lang="en-US" sz="1400" b="1" kern="1200" dirty="0">
                <a:solidFill>
                  <a:srgbClr val="F8C000"/>
                </a:solidFill>
                <a:latin typeface="Tahoma" charset="0"/>
              </a:rPr>
              <a:t>U.S. Department of Commerce – NOAA, National Marine Fisheries Service</a:t>
            </a:r>
          </a:p>
        </p:txBody>
      </p:sp>
      <p:pic>
        <p:nvPicPr>
          <p:cNvPr id="17" name="Picture 16" descr="nod-rdblkl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531859" y="2433073"/>
            <a:ext cx="1143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7"/>
          <p:cNvSpPr txBox="1">
            <a:spLocks noChangeArrowheads="1"/>
          </p:cNvSpPr>
          <p:nvPr/>
        </p:nvSpPr>
        <p:spPr bwMode="auto">
          <a:xfrm>
            <a:off x="7125717" y="3565972"/>
            <a:ext cx="19871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p>
            <a:pPr algn="ctr" eaLnBrk="1" hangingPunct="1">
              <a:spcBef>
                <a:spcPct val="20000"/>
              </a:spcBef>
              <a:buClr>
                <a:schemeClr val="accent1"/>
              </a:buClr>
            </a:pPr>
            <a:r>
              <a:rPr lang="en-US" sz="1400" b="1" kern="1200" dirty="0">
                <a:solidFill>
                  <a:srgbClr val="F8C000"/>
                </a:solidFill>
                <a:latin typeface="Tahoma" charset="0"/>
              </a:rPr>
              <a:t>U.S. Department of the Army - U.S. Army Corps of Engineers</a:t>
            </a:r>
            <a:endParaRPr kumimoji="1" lang="en-US" sz="1400" kern="1200" dirty="0">
              <a:solidFill>
                <a:srgbClr val="F8C000"/>
              </a:solidFill>
            </a:endParaRPr>
          </a:p>
        </p:txBody>
      </p:sp>
      <p:pic>
        <p:nvPicPr>
          <p:cNvPr id="19" name="Picture 18" descr="blueseal"/>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592819" y="4664075"/>
            <a:ext cx="1054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5"/>
          <p:cNvSpPr txBox="1">
            <a:spLocks noChangeArrowheads="1"/>
          </p:cNvSpPr>
          <p:nvPr/>
        </p:nvSpPr>
        <p:spPr bwMode="auto">
          <a:xfrm>
            <a:off x="7075322" y="5809965"/>
            <a:ext cx="2076240" cy="52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Clr>
                <a:schemeClr val="accent1"/>
              </a:buClr>
            </a:pPr>
            <a:r>
              <a:rPr lang="en-US" sz="1400" b="1" dirty="0">
                <a:solidFill>
                  <a:srgbClr val="F8C000"/>
                </a:solidFill>
                <a:latin typeface="Tahoma" charset="0"/>
              </a:rPr>
              <a:t>Louisiana Governor</a:t>
            </a:r>
            <a:r>
              <a:rPr lang="ja-JP" altLang="en-US" sz="1400" b="1" dirty="0">
                <a:solidFill>
                  <a:srgbClr val="F8C000"/>
                </a:solidFill>
                <a:latin typeface="Tahoma" charset="0"/>
              </a:rPr>
              <a:t>’</a:t>
            </a:r>
            <a:r>
              <a:rPr lang="en-US" sz="1400" b="1" dirty="0">
                <a:solidFill>
                  <a:srgbClr val="F8C000"/>
                </a:solidFill>
                <a:latin typeface="Tahoma" charset="0"/>
              </a:rPr>
              <a:t>s Office</a:t>
            </a:r>
            <a:endParaRPr kumimoji="1" lang="en-US" sz="1400" dirty="0">
              <a:solidFill>
                <a:srgbClr val="F8C000"/>
              </a:solidFill>
            </a:endParaRPr>
          </a:p>
        </p:txBody>
      </p:sp>
    </p:spTree>
    <p:extLst>
      <p:ext uri="{BB962C8B-B14F-4D97-AF65-F5344CB8AC3E}">
        <p14:creationId xmlns:p14="http://schemas.microsoft.com/office/powerpoint/2010/main" val="2599454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997839"/>
            <a:ext cx="4572000" cy="2308324"/>
          </a:xfrm>
          <a:prstGeom prst="rect">
            <a:avLst/>
          </a:prstGeom>
        </p:spPr>
        <p:txBody>
          <a:bodyPr>
            <a:spAutoFit/>
          </a:bodyPr>
          <a:lstStyle/>
          <a:p>
            <a:r>
              <a:rPr lang="en-US" dirty="0">
                <a:solidFill>
                  <a:schemeClr val="accent6"/>
                </a:solidFill>
              </a:rPr>
              <a:t>Without the trust fund’s renewal, the nature of CWPPRA’s future work is in question. </a:t>
            </a:r>
            <a:endParaRPr lang="en-US" dirty="0" smtClean="0">
              <a:solidFill>
                <a:schemeClr val="accent6"/>
              </a:solidFill>
            </a:endParaRPr>
          </a:p>
          <a:p>
            <a:endParaRPr lang="en-US" dirty="0" smtClean="0">
              <a:solidFill>
                <a:schemeClr val="accent6"/>
              </a:solidFill>
            </a:endParaRPr>
          </a:p>
          <a:p>
            <a:r>
              <a:rPr lang="en-US" dirty="0" smtClean="0">
                <a:solidFill>
                  <a:schemeClr val="accent6"/>
                </a:solidFill>
              </a:rPr>
              <a:t>This </a:t>
            </a:r>
            <a:r>
              <a:rPr lang="en-US" dirty="0">
                <a:solidFill>
                  <a:schemeClr val="accent6"/>
                </a:solidFill>
              </a:rPr>
              <a:t>federal funding source has been matched at a rate of 15% by Louisiana and is an effective way to meet the urgent need for on-the-ground coastal restoration. </a:t>
            </a:r>
          </a:p>
        </p:txBody>
      </p:sp>
      <p:pic>
        <p:nvPicPr>
          <p:cNvPr id="5" name="Picture 4" descr="Aerial View Before.bmp"/>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9280" y="120958"/>
            <a:ext cx="2428749" cy="187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erial View after.bmp"/>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03544" y="4535881"/>
            <a:ext cx="2834680" cy="212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542824" y="4165993"/>
            <a:ext cx="1295400" cy="369888"/>
          </a:xfrm>
          <a:prstGeom prst="rect">
            <a:avLst/>
          </a:prstGeom>
          <a:noFill/>
        </p:spPr>
        <p:txBody>
          <a:bodyPr>
            <a:spAutoFit/>
          </a:bodyPr>
          <a:lstStyle/>
          <a:p>
            <a:pPr algn="r">
              <a:defRPr/>
            </a:pPr>
            <a:r>
              <a:rPr lang="en-US" kern="1200" dirty="0">
                <a:solidFill>
                  <a:schemeClr val="accent6"/>
                </a:solidFill>
                <a:latin typeface="+mn-lt"/>
                <a:ea typeface="+mn-ea"/>
                <a:cs typeface="+mn-cs"/>
              </a:rPr>
              <a:t>After</a:t>
            </a:r>
          </a:p>
        </p:txBody>
      </p:sp>
      <p:sp>
        <p:nvSpPr>
          <p:cNvPr id="8" name="TextBox 7"/>
          <p:cNvSpPr txBox="1"/>
          <p:nvPr/>
        </p:nvSpPr>
        <p:spPr>
          <a:xfrm>
            <a:off x="2407396" y="290008"/>
            <a:ext cx="1295400" cy="369888"/>
          </a:xfrm>
          <a:prstGeom prst="rect">
            <a:avLst/>
          </a:prstGeom>
          <a:noFill/>
        </p:spPr>
        <p:txBody>
          <a:bodyPr>
            <a:spAutoFit/>
          </a:bodyPr>
          <a:lstStyle/>
          <a:p>
            <a:pPr>
              <a:defRPr/>
            </a:pPr>
            <a:r>
              <a:rPr lang="en-US" kern="1200" dirty="0" smtClean="0">
                <a:solidFill>
                  <a:schemeClr val="bg2"/>
                </a:solidFill>
                <a:latin typeface="+mn-lt"/>
                <a:ea typeface="+mn-ea"/>
                <a:cs typeface="+mn-cs"/>
              </a:rPr>
              <a:t>Before</a:t>
            </a:r>
            <a:endParaRPr lang="en-US" kern="1200" dirty="0">
              <a:solidFill>
                <a:schemeClr val="bg2"/>
              </a:solidFill>
              <a:latin typeface="+mn-lt"/>
              <a:ea typeface="+mn-ea"/>
              <a:cs typeface="+mn-cs"/>
            </a:endParaRPr>
          </a:p>
        </p:txBody>
      </p:sp>
      <p:sp>
        <p:nvSpPr>
          <p:cNvPr id="9" name="TextBox 8"/>
          <p:cNvSpPr txBox="1"/>
          <p:nvPr/>
        </p:nvSpPr>
        <p:spPr>
          <a:xfrm>
            <a:off x="3033721" y="5705130"/>
            <a:ext cx="1955289" cy="646331"/>
          </a:xfrm>
          <a:prstGeom prst="rect">
            <a:avLst/>
          </a:prstGeom>
          <a:noFill/>
        </p:spPr>
        <p:txBody>
          <a:bodyPr wrap="square" rtlCol="0">
            <a:spAutoFit/>
          </a:bodyPr>
          <a:lstStyle/>
          <a:p>
            <a:r>
              <a:rPr lang="en-US" dirty="0" smtClean="0">
                <a:solidFill>
                  <a:schemeClr val="bg2"/>
                </a:solidFill>
                <a:effectLst>
                  <a:reflection blurRad="6350" stA="55000" endA="300" endPos="45500" dir="5400000" sy="-100000" algn="bl" rotWithShape="0"/>
                </a:effectLst>
              </a:rPr>
              <a:t>Project Example:</a:t>
            </a:r>
          </a:p>
          <a:p>
            <a:r>
              <a:rPr lang="en-US" dirty="0" smtClean="0">
                <a:solidFill>
                  <a:schemeClr val="bg2"/>
                </a:solidFill>
                <a:effectLst>
                  <a:reflection blurRad="6350" stA="55000" endA="300" endPos="45500" dir="5400000" sy="-100000" algn="bl" rotWithShape="0"/>
                </a:effectLst>
              </a:rPr>
              <a:t>Bayou Dupont</a:t>
            </a:r>
            <a:endParaRPr lang="en-US" dirty="0">
              <a:solidFill>
                <a:schemeClr val="bg2"/>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2175799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Sharing Information</a:t>
            </a:r>
            <a:endParaRPr lang="en-US" dirty="0"/>
          </a:p>
        </p:txBody>
      </p:sp>
      <p:sp>
        <p:nvSpPr>
          <p:cNvPr id="3" name="Vertical Text Placeholder 2"/>
          <p:cNvSpPr>
            <a:spLocks noGrp="1"/>
          </p:cNvSpPr>
          <p:nvPr>
            <p:ph type="body" orient="vert" idx="1"/>
          </p:nvPr>
        </p:nvSpPr>
        <p:spPr>
          <a:xfrm rot="16200000">
            <a:off x="683353" y="270733"/>
            <a:ext cx="6597455" cy="6267124"/>
          </a:xfrm>
        </p:spPr>
        <p:txBody>
          <a:bodyPr>
            <a:normAutofit/>
          </a:bodyPr>
          <a:lstStyle/>
          <a:p>
            <a:pPr marL="0" indent="0">
              <a:buNone/>
            </a:pPr>
            <a:r>
              <a:rPr lang="en-US" sz="4000" dirty="0" smtClean="0">
                <a:solidFill>
                  <a:srgbClr val="F8C000"/>
                </a:solidFill>
              </a:rPr>
              <a:t>Target Audiences</a:t>
            </a:r>
          </a:p>
          <a:p>
            <a:pPr marL="0" indent="0">
              <a:buNone/>
            </a:pPr>
            <a:endParaRPr lang="en-US" sz="1000" dirty="0" smtClean="0">
              <a:solidFill>
                <a:srgbClr val="F8C000"/>
              </a:solidFill>
            </a:endParaRPr>
          </a:p>
          <a:p>
            <a:pPr lvl="1">
              <a:buFont typeface="Arial"/>
              <a:buChar char="•"/>
            </a:pPr>
            <a:r>
              <a:rPr lang="en-US" dirty="0" smtClean="0">
                <a:solidFill>
                  <a:srgbClr val="F8C000"/>
                </a:solidFill>
              </a:rPr>
              <a:t>Stakeholders</a:t>
            </a:r>
          </a:p>
          <a:p>
            <a:pPr lvl="1">
              <a:buFont typeface="Arial"/>
              <a:buChar char="•"/>
            </a:pPr>
            <a:r>
              <a:rPr lang="en-US" dirty="0" smtClean="0">
                <a:solidFill>
                  <a:srgbClr val="F8C000"/>
                </a:solidFill>
              </a:rPr>
              <a:t>Environmental Groups</a:t>
            </a:r>
          </a:p>
          <a:p>
            <a:pPr lvl="1">
              <a:buFont typeface="Arial"/>
              <a:buChar char="•"/>
            </a:pPr>
            <a:r>
              <a:rPr lang="en-US" dirty="0" smtClean="0">
                <a:solidFill>
                  <a:srgbClr val="F8C000"/>
                </a:solidFill>
              </a:rPr>
              <a:t>Legislative Delegates</a:t>
            </a:r>
          </a:p>
          <a:p>
            <a:pPr lvl="2">
              <a:buFont typeface="Arial"/>
              <a:buChar char="•"/>
            </a:pPr>
            <a:r>
              <a:rPr lang="en-US" dirty="0" smtClean="0">
                <a:solidFill>
                  <a:srgbClr val="F8C000"/>
                </a:solidFill>
              </a:rPr>
              <a:t>Local, State, and Federal</a:t>
            </a:r>
          </a:p>
          <a:p>
            <a:pPr lvl="1">
              <a:buFont typeface="Arial"/>
              <a:buChar char="•"/>
            </a:pPr>
            <a:r>
              <a:rPr lang="en-US" dirty="0" smtClean="0">
                <a:solidFill>
                  <a:srgbClr val="F8C000"/>
                </a:solidFill>
              </a:rPr>
              <a:t>Media</a:t>
            </a:r>
          </a:p>
          <a:p>
            <a:pPr lvl="1">
              <a:buFont typeface="Arial"/>
              <a:buChar char="•"/>
            </a:pPr>
            <a:r>
              <a:rPr lang="en-US" dirty="0">
                <a:solidFill>
                  <a:srgbClr val="F8C000"/>
                </a:solidFill>
              </a:rPr>
              <a:t> </a:t>
            </a:r>
            <a:r>
              <a:rPr lang="en-US" dirty="0" smtClean="0">
                <a:solidFill>
                  <a:srgbClr val="F8C000"/>
                </a:solidFill>
              </a:rPr>
              <a:t>CWPPRA Partners - National Agency </a:t>
            </a:r>
          </a:p>
          <a:p>
            <a:pPr lvl="1">
              <a:buFont typeface="Arial"/>
              <a:buChar char="•"/>
            </a:pPr>
            <a:r>
              <a:rPr lang="en-US" dirty="0">
                <a:solidFill>
                  <a:srgbClr val="F8C000"/>
                </a:solidFill>
              </a:rPr>
              <a:t> </a:t>
            </a:r>
            <a:r>
              <a:rPr lang="en-US" dirty="0" smtClean="0">
                <a:solidFill>
                  <a:srgbClr val="F8C000"/>
                </a:solidFill>
              </a:rPr>
              <a:t>Restoration Businesses/Community</a:t>
            </a:r>
          </a:p>
          <a:p>
            <a:pPr lvl="1">
              <a:buFont typeface="Arial"/>
              <a:buChar char="•"/>
            </a:pPr>
            <a:r>
              <a:rPr lang="en-US" dirty="0" smtClean="0">
                <a:solidFill>
                  <a:srgbClr val="F8C000"/>
                </a:solidFill>
              </a:rPr>
              <a:t>Business and Community Leaders </a:t>
            </a:r>
          </a:p>
          <a:p>
            <a:pPr lvl="2">
              <a:buFont typeface="Arial"/>
              <a:buChar char="•"/>
            </a:pPr>
            <a:r>
              <a:rPr lang="en-US" dirty="0" smtClean="0">
                <a:solidFill>
                  <a:srgbClr val="F8C000"/>
                </a:solidFill>
              </a:rPr>
              <a:t>Rotary</a:t>
            </a:r>
          </a:p>
          <a:p>
            <a:pPr lvl="2">
              <a:buFont typeface="Arial"/>
              <a:buChar char="•"/>
            </a:pPr>
            <a:r>
              <a:rPr lang="en-US" dirty="0" smtClean="0">
                <a:solidFill>
                  <a:srgbClr val="F8C000"/>
                </a:solidFill>
              </a:rPr>
              <a:t>Chamber of Commerce Groups</a:t>
            </a:r>
          </a:p>
          <a:p>
            <a:pPr marL="0" indent="0">
              <a:buNone/>
            </a:pPr>
            <a:r>
              <a:rPr lang="en-US" dirty="0" smtClean="0"/>
              <a:t/>
            </a:r>
            <a:br>
              <a:rPr lang="en-US" dirty="0" smtClean="0"/>
            </a:br>
            <a:r>
              <a:rPr lang="en-US" dirty="0" smtClean="0"/>
              <a:t>	</a:t>
            </a:r>
            <a:endParaRPr lang="en-US" dirty="0"/>
          </a:p>
        </p:txBody>
      </p:sp>
      <p:pic>
        <p:nvPicPr>
          <p:cNvPr id="1026" name="Picture 2" descr="C:\Programs\Office2010\MEDIA\CAGCAT10\j0301252.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89609" y="1080820"/>
            <a:ext cx="1829714" cy="1565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188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21217" y="4699418"/>
            <a:ext cx="1578621" cy="2042921"/>
          </a:xfrm>
          <a:prstGeom prst="rect">
            <a:avLst/>
          </a:prstGeom>
        </p:spPr>
      </p:pic>
      <p:sp>
        <p:nvSpPr>
          <p:cNvPr id="4" name="Title 3"/>
          <p:cNvSpPr>
            <a:spLocks noGrp="1"/>
          </p:cNvSpPr>
          <p:nvPr>
            <p:ph type="title"/>
          </p:nvPr>
        </p:nvSpPr>
        <p:spPr/>
        <p:txBody>
          <a:bodyPr/>
          <a:lstStyle/>
          <a:p>
            <a:r>
              <a:rPr lang="en-US" dirty="0" smtClean="0"/>
              <a:t>Tools You Can </a:t>
            </a:r>
            <a:r>
              <a:rPr lang="en-US" dirty="0" smtClean="0"/>
              <a:t>Use to Help CWPPRA </a:t>
            </a:r>
            <a:endParaRPr lang="en-US" dirty="0"/>
          </a:p>
        </p:txBody>
      </p:sp>
      <p:sp>
        <p:nvSpPr>
          <p:cNvPr id="5" name="Content Placeholder 4"/>
          <p:cNvSpPr>
            <a:spLocks noGrp="1"/>
          </p:cNvSpPr>
          <p:nvPr>
            <p:ph sz="half" idx="1"/>
          </p:nvPr>
        </p:nvSpPr>
        <p:spPr/>
        <p:txBody>
          <a:bodyPr>
            <a:normAutofit lnSpcReduction="10000"/>
          </a:bodyPr>
          <a:lstStyle/>
          <a:p>
            <a:r>
              <a:rPr lang="en-US" dirty="0" smtClean="0">
                <a:solidFill>
                  <a:srgbClr val="FFFF00"/>
                </a:solidFill>
              </a:rPr>
              <a:t>Website</a:t>
            </a:r>
          </a:p>
          <a:p>
            <a:pPr lvl="1"/>
            <a:r>
              <a:rPr lang="en-US" dirty="0" smtClean="0">
                <a:solidFill>
                  <a:srgbClr val="FFFF00"/>
                </a:solidFill>
              </a:rPr>
              <a:t>LaCoast.gov</a:t>
            </a:r>
          </a:p>
          <a:p>
            <a:r>
              <a:rPr lang="en-US" dirty="0" smtClean="0">
                <a:solidFill>
                  <a:srgbClr val="FFFF00"/>
                </a:solidFill>
              </a:rPr>
              <a:t>WaterMarks Magazine</a:t>
            </a:r>
          </a:p>
          <a:p>
            <a:r>
              <a:rPr lang="en-US" dirty="0" smtClean="0">
                <a:solidFill>
                  <a:srgbClr val="FFFF00"/>
                </a:solidFill>
              </a:rPr>
              <a:t>YouTube Short Movies</a:t>
            </a:r>
          </a:p>
          <a:p>
            <a:r>
              <a:rPr lang="en-US" dirty="0" smtClean="0">
                <a:solidFill>
                  <a:srgbClr val="FFFF00"/>
                </a:solidFill>
              </a:rPr>
              <a:t>“Partners In Restoration”</a:t>
            </a:r>
          </a:p>
          <a:p>
            <a:r>
              <a:rPr lang="en-US" dirty="0" smtClean="0">
                <a:solidFill>
                  <a:srgbClr val="FFFF00"/>
                </a:solidFill>
              </a:rPr>
              <a:t>CWPPRA One Page Summary</a:t>
            </a:r>
          </a:p>
          <a:p>
            <a:r>
              <a:rPr lang="en-US" dirty="0" smtClean="0">
                <a:solidFill>
                  <a:srgbClr val="FFFF00"/>
                </a:solidFill>
              </a:rPr>
              <a:t>CWPPRA Fact Sheets</a:t>
            </a:r>
          </a:p>
          <a:p>
            <a:r>
              <a:rPr lang="en-US" dirty="0" smtClean="0">
                <a:solidFill>
                  <a:srgbClr val="FFFF00"/>
                </a:solidFill>
              </a:rPr>
              <a:t>Your Knowledge</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9397" y="1442259"/>
            <a:ext cx="4170442" cy="3127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Sep Cover">
            <a:hlinkClick r:id="rId4" tooltip="1.26 MB PDF"/>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3673" y="4471412"/>
            <a:ext cx="1681574" cy="21692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952429" y="4570091"/>
            <a:ext cx="1656922" cy="2144251"/>
          </a:xfrm>
          <a:prstGeom prst="rect">
            <a:avLst/>
          </a:prstGeom>
        </p:spPr>
      </p:pic>
    </p:spTree>
    <p:extLst>
      <p:ext uri="{BB962C8B-B14F-4D97-AF65-F5344CB8AC3E}">
        <p14:creationId xmlns:p14="http://schemas.microsoft.com/office/powerpoint/2010/main" val="20668532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Vertical Text Placeholder 2"/>
          <p:cNvSpPr>
            <a:spLocks noGrp="1"/>
          </p:cNvSpPr>
          <p:nvPr>
            <p:ph type="body" orient="vert" idx="1"/>
          </p:nvPr>
        </p:nvSpPr>
        <p:spPr>
          <a:xfrm rot="16200000">
            <a:off x="2494570" y="65165"/>
            <a:ext cx="4425036" cy="8366915"/>
          </a:xfrm>
        </p:spPr>
        <p:txBody>
          <a:bodyPr/>
          <a:lstStyle/>
          <a:p>
            <a:pPr marL="0" indent="0">
              <a:buNone/>
            </a:pPr>
            <a:r>
              <a:rPr lang="en-US" dirty="0" smtClean="0"/>
              <a:t>General Information about CWPPRA </a:t>
            </a:r>
            <a:r>
              <a:rPr lang="en-US" dirty="0" smtClean="0">
                <a:hlinkClick r:id="rId2"/>
              </a:rPr>
              <a:t>www.LACoast.gov</a:t>
            </a:r>
            <a:endParaRPr lang="en-US" dirty="0" smtClean="0"/>
          </a:p>
          <a:p>
            <a:pPr marL="0" indent="0">
              <a:buNone/>
            </a:pPr>
            <a:r>
              <a:rPr lang="en-US" dirty="0" smtClean="0"/>
              <a:t>Program Administration </a:t>
            </a:r>
            <a:r>
              <a:rPr lang="en-US" dirty="0" smtClean="0">
                <a:hlinkClick r:id="rId3"/>
              </a:rPr>
              <a:t>www.mvn.usace.army.mil</a:t>
            </a:r>
            <a:r>
              <a:rPr lang="en-US" dirty="0">
                <a:hlinkClick r:id="rId3"/>
              </a:rPr>
              <a:t>/pd/</a:t>
            </a:r>
            <a:r>
              <a:rPr lang="en-US" dirty="0" smtClean="0">
                <a:hlinkClick r:id="rId3"/>
              </a:rPr>
              <a:t>cwppra_mission.htm</a:t>
            </a:r>
            <a:endParaRPr lang="en-US" dirty="0" smtClean="0"/>
          </a:p>
          <a:p>
            <a:pPr marL="0" indent="0">
              <a:buNone/>
            </a:pPr>
            <a:r>
              <a:rPr lang="en-US" dirty="0" smtClean="0"/>
              <a:t>Outreach Staff:</a:t>
            </a:r>
          </a:p>
          <a:p>
            <a:pPr marL="0" indent="0">
              <a:buNone/>
            </a:pPr>
            <a:r>
              <a:rPr lang="en-US" dirty="0" smtClean="0">
                <a:solidFill>
                  <a:schemeClr val="accent2"/>
                </a:solidFill>
              </a:rPr>
              <a:t>Dr. Scott Wilson,</a:t>
            </a:r>
            <a:r>
              <a:rPr lang="en-US" dirty="0" smtClean="0"/>
              <a:t> CWPPRA Public Outreach Chairman</a:t>
            </a:r>
          </a:p>
          <a:p>
            <a:pPr marL="0" indent="0">
              <a:buNone/>
            </a:pPr>
            <a:r>
              <a:rPr lang="en-US" dirty="0" smtClean="0">
                <a:solidFill>
                  <a:schemeClr val="accent2"/>
                </a:solidFill>
              </a:rPr>
              <a:t>Susan Testroet-Bergeron, </a:t>
            </a:r>
            <a:r>
              <a:rPr lang="en-US" dirty="0" smtClean="0"/>
              <a:t>CWPPRA Outreach Coordinator</a:t>
            </a:r>
          </a:p>
          <a:p>
            <a:pPr marL="0" indent="0">
              <a:buNone/>
            </a:pPr>
            <a:r>
              <a:rPr lang="en-US" dirty="0" smtClean="0">
                <a:solidFill>
                  <a:schemeClr val="accent2"/>
                </a:solidFill>
              </a:rPr>
              <a:t>Cole </a:t>
            </a:r>
            <a:r>
              <a:rPr lang="en-US" dirty="0">
                <a:solidFill>
                  <a:schemeClr val="accent2"/>
                </a:solidFill>
              </a:rPr>
              <a:t>Ruckstuhl, </a:t>
            </a:r>
            <a:r>
              <a:rPr lang="en-US" dirty="0" smtClean="0"/>
              <a:t>CWPPRA Media Specialist</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56545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Contact Information</a:t>
            </a:r>
            <a:endParaRPr lang="en-US" dirty="0"/>
          </a:p>
        </p:txBody>
      </p:sp>
      <p:sp>
        <p:nvSpPr>
          <p:cNvPr id="3" name="Vertical Text Placeholder 2"/>
          <p:cNvSpPr>
            <a:spLocks noGrp="1"/>
          </p:cNvSpPr>
          <p:nvPr>
            <p:ph type="body" orient="vert" idx="1"/>
          </p:nvPr>
        </p:nvSpPr>
        <p:spPr>
          <a:xfrm rot="16200000">
            <a:off x="1162065" y="331030"/>
            <a:ext cx="5974500" cy="6601593"/>
          </a:xfrm>
        </p:spPr>
        <p:txBody>
          <a:bodyPr>
            <a:normAutofit/>
          </a:bodyPr>
          <a:lstStyle/>
          <a:p>
            <a:pPr marL="0" indent="0" algn="ctr">
              <a:buNone/>
            </a:pPr>
            <a:r>
              <a:rPr lang="en-US" sz="4400" dirty="0" smtClean="0"/>
              <a:t> Susan Testroet-Bergeron</a:t>
            </a:r>
          </a:p>
          <a:p>
            <a:pPr marL="0" indent="0" algn="ctr">
              <a:buNone/>
            </a:pPr>
            <a:endParaRPr lang="en-US" sz="2000" dirty="0" smtClean="0"/>
          </a:p>
          <a:p>
            <a:pPr marL="0" indent="0" algn="ctr">
              <a:buNone/>
            </a:pPr>
            <a:r>
              <a:rPr lang="en-US" sz="4400" dirty="0" smtClean="0">
                <a:hlinkClick r:id="rId2"/>
              </a:rPr>
              <a:t>BergeronS@USGS.gov</a:t>
            </a:r>
            <a:endParaRPr lang="en-US" sz="4400" dirty="0" smtClean="0"/>
          </a:p>
          <a:p>
            <a:pPr marL="0" indent="0" algn="ctr">
              <a:buNone/>
            </a:pPr>
            <a:endParaRPr lang="en-US" sz="2000" dirty="0" smtClean="0"/>
          </a:p>
          <a:p>
            <a:pPr marL="0" indent="0" algn="ctr">
              <a:buNone/>
            </a:pPr>
            <a:r>
              <a:rPr lang="en-US" sz="4400" dirty="0" smtClean="0"/>
              <a:t>www.LaCoast.gov</a:t>
            </a:r>
          </a:p>
          <a:p>
            <a:pPr marL="0" indent="0" algn="ctr">
              <a:buNone/>
            </a:pPr>
            <a:endParaRPr lang="en-US" sz="2000" dirty="0"/>
          </a:p>
          <a:p>
            <a:pPr marL="0" indent="0" algn="ctr">
              <a:buNone/>
            </a:pPr>
            <a:r>
              <a:rPr lang="en-US" sz="4400" dirty="0" smtClean="0"/>
              <a:t>337-266-8623</a:t>
            </a:r>
            <a:endParaRPr lang="en-US" sz="4400" dirty="0"/>
          </a:p>
        </p:txBody>
      </p:sp>
    </p:spTree>
    <p:extLst>
      <p:ext uri="{BB962C8B-B14F-4D97-AF65-F5344CB8AC3E}">
        <p14:creationId xmlns:p14="http://schemas.microsoft.com/office/powerpoint/2010/main" val="19312346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Partners</a:t>
            </a:r>
            <a:endParaRPr lang="en-US" dirty="0"/>
          </a:p>
        </p:txBody>
      </p:sp>
      <p:sp>
        <p:nvSpPr>
          <p:cNvPr id="3" name="Content Placeholder 2"/>
          <p:cNvSpPr>
            <a:spLocks noGrp="1"/>
          </p:cNvSpPr>
          <p:nvPr>
            <p:ph idx="1"/>
          </p:nvPr>
        </p:nvSpPr>
        <p:spPr>
          <a:xfrm>
            <a:off x="4495800" y="232348"/>
            <a:ext cx="4648200" cy="6035102"/>
          </a:xfrm>
        </p:spPr>
        <p:txBody>
          <a:bodyPr>
            <a:noAutofit/>
          </a:bodyPr>
          <a:lstStyle/>
          <a:p>
            <a:r>
              <a:rPr lang="en-US" sz="1600" dirty="0" smtClean="0">
                <a:solidFill>
                  <a:schemeClr val="accent1"/>
                </a:solidFill>
              </a:rPr>
              <a:t>Local Governments/Coastal Zone Managers (CZM)</a:t>
            </a:r>
          </a:p>
          <a:p>
            <a:r>
              <a:rPr lang="en-US" sz="1600" dirty="0" smtClean="0">
                <a:solidFill>
                  <a:schemeClr val="accent1"/>
                </a:solidFill>
              </a:rPr>
              <a:t>Land Owners</a:t>
            </a:r>
          </a:p>
          <a:p>
            <a:r>
              <a:rPr lang="en-US" sz="1600" dirty="0" smtClean="0">
                <a:solidFill>
                  <a:schemeClr val="accent1"/>
                </a:solidFill>
              </a:rPr>
              <a:t>Contractors</a:t>
            </a:r>
          </a:p>
          <a:p>
            <a:r>
              <a:rPr lang="en-US" sz="1600" dirty="0" smtClean="0">
                <a:solidFill>
                  <a:schemeClr val="accent1"/>
                </a:solidFill>
              </a:rPr>
              <a:t>Business and Industry</a:t>
            </a:r>
          </a:p>
          <a:p>
            <a:pPr lvl="1"/>
            <a:r>
              <a:rPr lang="en-US" sz="1600" dirty="0" smtClean="0">
                <a:solidFill>
                  <a:schemeClr val="accent1"/>
                </a:solidFill>
              </a:rPr>
              <a:t>Oil and Gas</a:t>
            </a:r>
          </a:p>
          <a:p>
            <a:pPr lvl="1"/>
            <a:r>
              <a:rPr lang="en-US" sz="1600" dirty="0" smtClean="0">
                <a:solidFill>
                  <a:schemeClr val="accent1"/>
                </a:solidFill>
              </a:rPr>
              <a:t>Navigation</a:t>
            </a:r>
          </a:p>
          <a:p>
            <a:pPr lvl="1"/>
            <a:r>
              <a:rPr lang="en-US" sz="1600" dirty="0" smtClean="0">
                <a:solidFill>
                  <a:schemeClr val="accent1"/>
                </a:solidFill>
              </a:rPr>
              <a:t>Fishermen/women</a:t>
            </a:r>
          </a:p>
          <a:p>
            <a:r>
              <a:rPr lang="en-US" sz="1600" dirty="0" smtClean="0">
                <a:solidFill>
                  <a:schemeClr val="accent1"/>
                </a:solidFill>
              </a:rPr>
              <a:t>Legislators</a:t>
            </a:r>
          </a:p>
          <a:p>
            <a:r>
              <a:rPr lang="en-US" sz="1600" dirty="0" smtClean="0">
                <a:solidFill>
                  <a:schemeClr val="accent1"/>
                </a:solidFill>
              </a:rPr>
              <a:t>Non Governmental Environmental Agencies</a:t>
            </a:r>
          </a:p>
          <a:p>
            <a:r>
              <a:rPr lang="en-US" sz="1600" dirty="0" smtClean="0">
                <a:solidFill>
                  <a:schemeClr val="accent1"/>
                </a:solidFill>
              </a:rPr>
              <a:t>Sportsman/women</a:t>
            </a:r>
          </a:p>
          <a:p>
            <a:r>
              <a:rPr lang="en-US" sz="1600" dirty="0" smtClean="0">
                <a:solidFill>
                  <a:schemeClr val="accent1"/>
                </a:solidFill>
              </a:rPr>
              <a:t>Media</a:t>
            </a:r>
          </a:p>
          <a:p>
            <a:r>
              <a:rPr lang="en-US" sz="1600" dirty="0" smtClean="0">
                <a:solidFill>
                  <a:schemeClr val="accent1"/>
                </a:solidFill>
              </a:rPr>
              <a:t>Educators</a:t>
            </a:r>
          </a:p>
          <a:p>
            <a:r>
              <a:rPr lang="en-US" sz="1600" dirty="0" smtClean="0">
                <a:solidFill>
                  <a:schemeClr val="accent1"/>
                </a:solidFill>
              </a:rPr>
              <a:t>Public Spokesmen/women</a:t>
            </a:r>
          </a:p>
          <a:p>
            <a:r>
              <a:rPr lang="en-US" sz="1600" dirty="0" smtClean="0">
                <a:solidFill>
                  <a:schemeClr val="accent1"/>
                </a:solidFill>
              </a:rPr>
              <a:t>Volunteers</a:t>
            </a:r>
            <a:br>
              <a:rPr lang="en-US" sz="1600" dirty="0" smtClean="0">
                <a:solidFill>
                  <a:schemeClr val="accent1"/>
                </a:solidFill>
              </a:rPr>
            </a:br>
            <a:endParaRPr lang="en-US" sz="1600" dirty="0" smtClean="0">
              <a:solidFill>
                <a:schemeClr val="accent1"/>
              </a:solidFill>
            </a:endParaRPr>
          </a:p>
        </p:txBody>
      </p:sp>
      <p:sp>
        <p:nvSpPr>
          <p:cNvPr id="4" name="Text Placeholder 3"/>
          <p:cNvSpPr>
            <a:spLocks noGrp="1"/>
          </p:cNvSpPr>
          <p:nvPr>
            <p:ph type="body" sz="half" idx="2"/>
          </p:nvPr>
        </p:nvSpPr>
        <p:spPr/>
        <p:txBody>
          <a:bodyPr/>
          <a:lstStyle/>
          <a:p>
            <a:endParaRPr lang="en-US" dirty="0"/>
          </a:p>
        </p:txBody>
      </p:sp>
      <p:pic>
        <p:nvPicPr>
          <p:cNvPr id="1026" name="Picture 2" descr="Timbalier Island PreConst to 14 mos Post Katrin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434" y="2056195"/>
            <a:ext cx="2919263" cy="452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2772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3775" y="4913025"/>
            <a:ext cx="8063133" cy="1382843"/>
          </a:xfrm>
        </p:spPr>
        <p:txBody>
          <a:bodyPr/>
          <a:lstStyle/>
          <a:p>
            <a:r>
              <a:rPr lang="en-US" sz="4000" dirty="0"/>
              <a:t>The Needs are Great</a:t>
            </a:r>
            <a:r>
              <a:rPr lang="en-US" sz="4000" dirty="0" smtClean="0"/>
              <a:t>.</a:t>
            </a:r>
          </a:p>
          <a:p>
            <a:r>
              <a:rPr lang="en-US" sz="2000" dirty="0" smtClean="0"/>
              <a:t>On average, Louisiana loses a football field of wetlands every hour.</a:t>
            </a:r>
            <a:endParaRPr lang="en-US" sz="38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9383" y="292306"/>
            <a:ext cx="8402348" cy="4414515"/>
          </a:xfrm>
          <a:prstGeom prst="rect">
            <a:avLst/>
          </a:prstGeom>
        </p:spPr>
      </p:pic>
    </p:spTree>
    <p:extLst>
      <p:ext uri="{BB962C8B-B14F-4D97-AF65-F5344CB8AC3E}">
        <p14:creationId xmlns:p14="http://schemas.microsoft.com/office/powerpoint/2010/main" val="7319827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from the Map:</a:t>
            </a:r>
            <a:endParaRPr lang="en-US"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932255" y="2084388"/>
            <a:ext cx="3232366" cy="4183062"/>
          </a:xfrm>
        </p:spPr>
      </p:pic>
      <p:pic>
        <p:nvPicPr>
          <p:cNvPr id="1026" name="Picture 2" descr="C:\Documents and Settings\Susan\My Documents\My Pictures\ONLY Graph of Land Change 1932-2010_Page_10.jpg"/>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bwMode="auto">
          <a:xfrm>
            <a:off x="480362" y="2190881"/>
            <a:ext cx="4005328" cy="407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0387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161914"/>
            <a:ext cx="7612063" cy="1417638"/>
          </a:xfrm>
        </p:spPr>
        <p:txBody>
          <a:bodyPr/>
          <a:lstStyle/>
          <a:p>
            <a:r>
              <a:rPr lang="en-US" dirty="0" smtClean="0"/>
              <a:t/>
            </a:r>
            <a:br>
              <a:rPr lang="en-US" dirty="0" smtClean="0"/>
            </a:br>
            <a:r>
              <a:rPr lang="en-US" dirty="0" smtClean="0"/>
              <a:t>The </a:t>
            </a:r>
            <a:r>
              <a:rPr lang="en-US" dirty="0"/>
              <a:t>Ideas for Restoration </a:t>
            </a:r>
            <a:r>
              <a:rPr lang="en-US" dirty="0" smtClean="0"/>
              <a:t> Are Greater</a:t>
            </a:r>
            <a:r>
              <a:rPr lang="en-US" dirty="0"/>
              <a:t>.</a:t>
            </a:r>
            <a:br>
              <a:rPr lang="en-US" dirty="0"/>
            </a:b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446551" y="1794954"/>
            <a:ext cx="6370819" cy="4922906"/>
          </a:xfrm>
        </p:spPr>
      </p:pic>
    </p:spTree>
    <p:extLst>
      <p:ext uri="{BB962C8B-B14F-4D97-AF65-F5344CB8AC3E}">
        <p14:creationId xmlns:p14="http://schemas.microsoft.com/office/powerpoint/2010/main" val="3382249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CWPPRA</a:t>
            </a:r>
            <a:endParaRPr lang="en-US" dirty="0"/>
          </a:p>
        </p:txBody>
      </p:sp>
      <p:sp>
        <p:nvSpPr>
          <p:cNvPr id="3" name="Content Placeholder 2"/>
          <p:cNvSpPr>
            <a:spLocks noGrp="1"/>
          </p:cNvSpPr>
          <p:nvPr>
            <p:ph idx="1"/>
          </p:nvPr>
        </p:nvSpPr>
        <p:spPr>
          <a:xfrm>
            <a:off x="765175" y="2070846"/>
            <a:ext cx="5050298" cy="4182035"/>
          </a:xfrm>
        </p:spPr>
        <p:txBody>
          <a:bodyPr>
            <a:normAutofit/>
          </a:bodyPr>
          <a:lstStyle/>
          <a:p>
            <a:pPr marL="0" indent="0">
              <a:buNone/>
            </a:pPr>
            <a:r>
              <a:rPr lang="en-US" sz="2000" dirty="0" smtClean="0">
                <a:solidFill>
                  <a:srgbClr val="F8C000"/>
                </a:solidFill>
              </a:rPr>
              <a:t>Providing Coastal Restoration Since 1990</a:t>
            </a:r>
            <a:endParaRPr lang="en-US" sz="2000" dirty="0">
              <a:solidFill>
                <a:srgbClr val="F8C000"/>
              </a:solidFill>
            </a:endParaRPr>
          </a:p>
        </p:txBody>
      </p:sp>
      <p:pic>
        <p:nvPicPr>
          <p:cNvPr id="5" name="Picture 4" descr="BA35_2.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80970" y="2649344"/>
            <a:ext cx="3597275"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101006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49745" y="3273210"/>
            <a:ext cx="4465728" cy="334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outh Shore of the Pent.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72496" y="4846811"/>
            <a:ext cx="2296857" cy="177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A38_chaland_3.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15473" y="303950"/>
            <a:ext cx="3127192" cy="234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eft Arrow 7"/>
          <p:cNvSpPr/>
          <p:nvPr/>
        </p:nvSpPr>
        <p:spPr>
          <a:xfrm>
            <a:off x="7633428" y="725741"/>
            <a:ext cx="832772" cy="141116"/>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kern="1200" dirty="0"/>
          </a:p>
        </p:txBody>
      </p:sp>
      <p:sp>
        <p:nvSpPr>
          <p:cNvPr id="9" name="TextBox 5"/>
          <p:cNvSpPr txBox="1">
            <a:spLocks noChangeArrowheads="1"/>
          </p:cNvSpPr>
          <p:nvPr/>
        </p:nvSpPr>
        <p:spPr bwMode="auto">
          <a:xfrm>
            <a:off x="7633428" y="1088614"/>
            <a:ext cx="1074663" cy="147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solidFill>
                  <a:schemeClr val="accent1"/>
                </a:solidFill>
              </a:rPr>
              <a:t>Pipe</a:t>
            </a:r>
          </a:p>
          <a:p>
            <a:r>
              <a:rPr lang="en-US" sz="1200" dirty="0">
                <a:solidFill>
                  <a:schemeClr val="accent1"/>
                </a:solidFill>
              </a:rPr>
              <a:t>Delivering</a:t>
            </a:r>
          </a:p>
          <a:p>
            <a:r>
              <a:rPr lang="en-US" sz="1200" dirty="0">
                <a:solidFill>
                  <a:schemeClr val="accent1"/>
                </a:solidFill>
              </a:rPr>
              <a:t>Sediment</a:t>
            </a:r>
          </a:p>
          <a:p>
            <a:endParaRPr lang="en-US" sz="1800" dirty="0"/>
          </a:p>
          <a:p>
            <a:endParaRPr lang="en-US" sz="1800" dirty="0"/>
          </a:p>
          <a:p>
            <a:r>
              <a:rPr lang="en-US" sz="1800" dirty="0"/>
              <a:t> </a:t>
            </a:r>
          </a:p>
        </p:txBody>
      </p:sp>
      <p:pic>
        <p:nvPicPr>
          <p:cNvPr id="10" name="Picture 9" descr="BA38_chaland_NOAA-CWPPRA-W- LA753.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909035" y="161339"/>
            <a:ext cx="2121815" cy="141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38_Chaland_grass and fence LA221.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70355" y="2997980"/>
            <a:ext cx="2280373" cy="151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7000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CWPPRA </a:t>
            </a:r>
            <a:br>
              <a:rPr lang="en-US" b="1" dirty="0" smtClean="0"/>
            </a:br>
            <a:r>
              <a:rPr lang="en-US" b="1" dirty="0" smtClean="0"/>
              <a:t>at </a:t>
            </a:r>
            <a:br>
              <a:rPr lang="en-US" b="1" dirty="0" smtClean="0"/>
            </a:br>
            <a:r>
              <a:rPr lang="en-US" b="1" dirty="0" smtClean="0"/>
              <a:t>Work</a:t>
            </a:r>
            <a:endParaRPr lang="en-US" b="1" dirty="0"/>
          </a:p>
        </p:txBody>
      </p:sp>
      <p:sp>
        <p:nvSpPr>
          <p:cNvPr id="3" name="Content Placeholder 2"/>
          <p:cNvSpPr>
            <a:spLocks noGrp="1"/>
          </p:cNvSpPr>
          <p:nvPr>
            <p:ph idx="1"/>
          </p:nvPr>
        </p:nvSpPr>
        <p:spPr>
          <a:xfrm>
            <a:off x="4495800" y="381000"/>
            <a:ext cx="4324815" cy="4472963"/>
          </a:xfrm>
        </p:spPr>
        <p:txBody>
          <a:bodyPr>
            <a:normAutofit fontScale="77500" lnSpcReduction="20000"/>
          </a:bodyPr>
          <a:lstStyle/>
          <a:p>
            <a:r>
              <a:rPr lang="en-US" b="1" dirty="0" smtClean="0">
                <a:effectLst/>
              </a:rPr>
              <a:t>Total CWPPRA Projects</a:t>
            </a:r>
            <a:r>
              <a:rPr lang="en-US" dirty="0" smtClean="0">
                <a:effectLst/>
              </a:rPr>
              <a:t>: </a:t>
            </a:r>
            <a:r>
              <a:rPr lang="en-US" b="1" dirty="0" smtClean="0">
                <a:effectLst/>
              </a:rPr>
              <a:t>149</a:t>
            </a:r>
            <a:endParaRPr lang="en-US" dirty="0">
              <a:effectLst/>
            </a:endParaRPr>
          </a:p>
          <a:p>
            <a:pPr algn="ctr"/>
            <a:r>
              <a:rPr lang="en-US" b="1" dirty="0" smtClean="0">
                <a:effectLst/>
              </a:rPr>
              <a:t>Completed </a:t>
            </a:r>
            <a:r>
              <a:rPr lang="en-US" b="1" dirty="0">
                <a:effectLst/>
              </a:rPr>
              <a:t>CWPPRA </a:t>
            </a:r>
            <a:r>
              <a:rPr lang="en-US" b="1" dirty="0" smtClean="0">
                <a:effectLst/>
              </a:rPr>
              <a:t>Projects</a:t>
            </a:r>
            <a:r>
              <a:rPr lang="en-US" dirty="0" smtClean="0">
                <a:effectLst/>
              </a:rPr>
              <a:t>: 91</a:t>
            </a:r>
            <a:endParaRPr lang="en-US" dirty="0">
              <a:effectLst/>
            </a:endParaRPr>
          </a:p>
          <a:p>
            <a:r>
              <a:rPr lang="en-US" b="1" dirty="0">
                <a:effectLst/>
              </a:rPr>
              <a:t>CWPPRA </a:t>
            </a:r>
            <a:r>
              <a:rPr lang="en-US" b="1" dirty="0" smtClean="0">
                <a:effectLst/>
              </a:rPr>
              <a:t>Projects Under Construction: 11</a:t>
            </a:r>
          </a:p>
          <a:p>
            <a:r>
              <a:rPr lang="en-US" b="1" dirty="0" smtClean="0">
                <a:effectLst/>
              </a:rPr>
              <a:t>CWPPRA Projects in Engineering and Design: 47 (</a:t>
            </a:r>
            <a:r>
              <a:rPr lang="en-US" b="1" i="1" dirty="0" smtClean="0">
                <a:effectLst/>
              </a:rPr>
              <a:t>with </a:t>
            </a:r>
            <a:r>
              <a:rPr lang="en-US" b="1" i="1" dirty="0">
                <a:effectLst/>
              </a:rPr>
              <a:t>8 of the 47 scheduled for construction in </a:t>
            </a:r>
            <a:r>
              <a:rPr lang="en-US" b="1" i="1" dirty="0" smtClean="0">
                <a:effectLst/>
              </a:rPr>
              <a:t>FY2011)</a:t>
            </a:r>
            <a:endParaRPr lang="en-US" dirty="0">
              <a:effectLst/>
            </a:endParaRPr>
          </a:p>
          <a:p>
            <a:r>
              <a:rPr lang="en-US" b="1" i="1" dirty="0">
                <a:effectLst/>
              </a:rPr>
              <a:t> </a:t>
            </a:r>
            <a:r>
              <a:rPr lang="en-US" b="1" dirty="0" smtClean="0">
                <a:effectLst/>
              </a:rPr>
              <a:t>Since </a:t>
            </a:r>
            <a:r>
              <a:rPr lang="en-US" b="1" dirty="0">
                <a:effectLst/>
              </a:rPr>
              <a:t>1990, the net Louisiana wetland area that has been protected, created, or restored </a:t>
            </a:r>
            <a:r>
              <a:rPr lang="en-US" b="1" dirty="0" smtClean="0">
                <a:effectLst/>
              </a:rPr>
              <a:t>is 110,000 acres  </a:t>
            </a:r>
            <a:r>
              <a:rPr lang="en-US" b="1" dirty="0">
                <a:effectLst/>
              </a:rPr>
              <a:t>(</a:t>
            </a:r>
            <a:r>
              <a:rPr lang="en-US" b="1" i="1" dirty="0" smtClean="0">
                <a:effectLst/>
              </a:rPr>
              <a:t>greater </a:t>
            </a:r>
            <a:r>
              <a:rPr lang="en-US" b="1" i="1" dirty="0">
                <a:effectLst/>
              </a:rPr>
              <a:t>than 550,000 acres have also been enhanced)</a:t>
            </a:r>
            <a:endParaRPr lang="en-US" i="1" dirty="0">
              <a:effectLst/>
            </a:endParaRPr>
          </a:p>
          <a:p>
            <a:endParaRPr lang="en-US" dirty="0"/>
          </a:p>
        </p:txBody>
      </p:sp>
      <p:sp>
        <p:nvSpPr>
          <p:cNvPr id="4" name="Text Placeholder 3"/>
          <p:cNvSpPr>
            <a:spLocks noGrp="1"/>
          </p:cNvSpPr>
          <p:nvPr>
            <p:ph type="body" sz="half" idx="2"/>
          </p:nvPr>
        </p:nvSpPr>
        <p:spPr/>
        <p:txBody>
          <a:bodyPr/>
          <a:lstStyle/>
          <a:p>
            <a:r>
              <a:rPr lang="en-US" b="1" dirty="0">
                <a:effectLst/>
              </a:rPr>
              <a:t>Shoreline Protection</a:t>
            </a:r>
            <a:endParaRPr lang="en-US" dirty="0">
              <a:effectLst/>
            </a:endParaRPr>
          </a:p>
          <a:p>
            <a:r>
              <a:rPr lang="en-US" b="1" dirty="0">
                <a:effectLst/>
              </a:rPr>
              <a:t>Barrier Island Restoration</a:t>
            </a:r>
            <a:endParaRPr lang="en-US" dirty="0">
              <a:effectLst/>
            </a:endParaRPr>
          </a:p>
          <a:p>
            <a:r>
              <a:rPr lang="en-US" b="1" dirty="0">
                <a:effectLst/>
              </a:rPr>
              <a:t>Marsh Creation using Dredged Material</a:t>
            </a:r>
            <a:endParaRPr lang="en-US" dirty="0">
              <a:effectLst/>
            </a:endParaRPr>
          </a:p>
          <a:p>
            <a:r>
              <a:rPr lang="en-US" b="1" dirty="0">
                <a:effectLst/>
              </a:rPr>
              <a:t>Freshwater Reintroduction</a:t>
            </a:r>
            <a:endParaRPr lang="en-US" dirty="0">
              <a:effectLst/>
            </a:endParaRPr>
          </a:p>
          <a:p>
            <a:r>
              <a:rPr lang="en-US" b="1" dirty="0">
                <a:effectLst/>
              </a:rPr>
              <a:t>Sediment Diversion</a:t>
            </a:r>
            <a:endParaRPr lang="en-US" dirty="0">
              <a:effectLst/>
            </a:endParaRPr>
          </a:p>
          <a:p>
            <a:r>
              <a:rPr lang="en-US" b="1" dirty="0">
                <a:effectLst/>
              </a:rPr>
              <a:t>Hydrologic Restoration </a:t>
            </a:r>
            <a:endParaRPr lang="en-US" dirty="0">
              <a:effectLst/>
            </a:endParaRPr>
          </a:p>
          <a:p>
            <a:r>
              <a:rPr lang="en-US" b="1" dirty="0">
                <a:effectLst/>
              </a:rPr>
              <a:t>Marsh Management </a:t>
            </a:r>
            <a:endParaRPr lang="en-US" dirty="0">
              <a:effectLst/>
            </a:endParaRPr>
          </a:p>
          <a:p>
            <a:r>
              <a:rPr lang="en-US" b="1" dirty="0">
                <a:effectLst/>
              </a:rPr>
              <a:t>Sediment and Nutrient Trapping</a:t>
            </a:r>
            <a:endParaRPr lang="en-US" dirty="0">
              <a:effectLst/>
            </a:endParaRPr>
          </a:p>
          <a:p>
            <a:r>
              <a:rPr lang="en-US" b="1" dirty="0">
                <a:effectLst/>
              </a:rPr>
              <a:t>Terracing</a:t>
            </a:r>
            <a:endParaRPr lang="en-US" dirty="0">
              <a:effectLst/>
            </a:endParaRPr>
          </a:p>
          <a:p>
            <a:r>
              <a:rPr lang="en-US" b="1" dirty="0">
                <a:effectLst/>
              </a:rPr>
              <a:t>Outfall Management </a:t>
            </a:r>
            <a:endParaRPr lang="en-US" dirty="0">
              <a:effectLst/>
            </a:endParaRPr>
          </a:p>
          <a:p>
            <a:r>
              <a:rPr lang="en-US" b="1" dirty="0">
                <a:effectLst/>
              </a:rPr>
              <a:t>Vegetative Planting</a:t>
            </a:r>
            <a:endParaRPr lang="en-US" dirty="0">
              <a:effectLst/>
            </a:endParaRPr>
          </a:p>
        </p:txBody>
      </p:sp>
      <p:pic>
        <p:nvPicPr>
          <p:cNvPr id="2050" name="Picture 2" descr="Hwy%2082%20Terraces%205-4-07%20%20Clark%2001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09839" y="4853963"/>
            <a:ext cx="2563511" cy="192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500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Green Jobs?</a:t>
            </a:r>
            <a:br>
              <a:rPr lang="en-US" dirty="0" smtClean="0"/>
            </a:br>
            <a:r>
              <a:rPr lang="en-US" dirty="0" smtClean="0"/>
              <a:t>You bet.</a:t>
            </a:r>
            <a:endParaRPr lang="en-US" dirty="0"/>
          </a:p>
        </p:txBody>
      </p:sp>
      <p:sp>
        <p:nvSpPr>
          <p:cNvPr id="7" name="Text Placeholder 6"/>
          <p:cNvSpPr>
            <a:spLocks noGrp="1"/>
          </p:cNvSpPr>
          <p:nvPr>
            <p:ph type="body" sz="half" idx="2"/>
          </p:nvPr>
        </p:nvSpPr>
        <p:spPr/>
        <p:txBody>
          <a:bodyPr/>
          <a:lstStyle/>
          <a:p>
            <a:endParaRPr lang="en-US" dirty="0"/>
          </a:p>
        </p:txBody>
      </p:sp>
      <p:pic>
        <p:nvPicPr>
          <p:cNvPr id="5" name="Picture 4" descr="Men working with pipe.bmp"/>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8946" y="2084389"/>
            <a:ext cx="32575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ediment being discharged from the end of the pipe.bmp"/>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1375423">
            <a:off x="4838862" y="359405"/>
            <a:ext cx="4108164" cy="308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utterhead dredge during down time.bmp"/>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489540">
            <a:off x="4629421" y="3209666"/>
            <a:ext cx="3977429" cy="298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3936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Habitat.thmx</Template>
  <TotalTime>462</TotalTime>
  <Words>757</Words>
  <Application>Microsoft Office PowerPoint</Application>
  <PresentationFormat>On-screen Show (4:3)</PresentationFormat>
  <Paragraphs>165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Habitat</vt:lpstr>
      <vt:lpstr>Coastal Wetlands Planning, Protection and Restoration Act Update</vt:lpstr>
      <vt:lpstr>An Interesting Partnership Idea</vt:lpstr>
      <vt:lpstr>Additional Partners</vt:lpstr>
      <vt:lpstr>PowerPoint Presentation</vt:lpstr>
      <vt:lpstr>Data from the Map:</vt:lpstr>
      <vt:lpstr> The Ideas for Restoration  Are Greater. </vt:lpstr>
      <vt:lpstr>CWPPRA</vt:lpstr>
      <vt:lpstr>CWPPRA  at  Work</vt:lpstr>
      <vt:lpstr>Green Jobs? You bet.</vt:lpstr>
      <vt:lpstr>www.LaCoast.gov</vt:lpstr>
      <vt:lpstr>CWPPRA Project Schedule</vt:lpstr>
      <vt:lpstr>CWPPRA Legislation</vt:lpstr>
      <vt:lpstr>CWPPRA Legislative</vt:lpstr>
      <vt:lpstr>Funding Graph</vt:lpstr>
      <vt:lpstr>Funding Totals</vt:lpstr>
      <vt:lpstr>PowerPoint Presentation</vt:lpstr>
      <vt:lpstr>CWPPRA Funding Issues</vt:lpstr>
      <vt:lpstr>Total Funding Required (for projects for which construction has started)</vt:lpstr>
      <vt:lpstr>Additional Funding Information</vt:lpstr>
      <vt:lpstr>PowerPoint Presentation</vt:lpstr>
      <vt:lpstr>Sharing Information</vt:lpstr>
      <vt:lpstr>Tools You Can Use to Help CWPPRA </vt:lpstr>
      <vt:lpstr>Additional Information</vt:lpstr>
      <vt:lpstr>Contact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Wetlands Planning, Protection and Restoration Act Update</dc:title>
  <dc:creator>Kelly Bergeron</dc:creator>
  <cp:lastModifiedBy>Susan</cp:lastModifiedBy>
  <cp:revision>44</cp:revision>
  <dcterms:created xsi:type="dcterms:W3CDTF">2011-03-20T09:47:44Z</dcterms:created>
  <dcterms:modified xsi:type="dcterms:W3CDTF">2011-07-18T15:21:43Z</dcterms:modified>
</cp:coreProperties>
</file>